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62" r:id="rId7"/>
    <p:sldId id="325" r:id="rId8"/>
    <p:sldId id="330" r:id="rId9"/>
    <p:sldId id="319" r:id="rId10"/>
    <p:sldId id="333" r:id="rId11"/>
    <p:sldId id="334" r:id="rId12"/>
    <p:sldId id="323" r:id="rId13"/>
    <p:sldId id="313" r:id="rId14"/>
    <p:sldId id="335" r:id="rId15"/>
    <p:sldId id="322" r:id="rId16"/>
    <p:sldId id="320" r:id="rId17"/>
    <p:sldId id="315" r:id="rId18"/>
    <p:sldId id="336" r:id="rId19"/>
    <p:sldId id="337" r:id="rId20"/>
    <p:sldId id="324" r:id="rId21"/>
    <p:sldId id="327" r:id="rId22"/>
    <p:sldId id="328" r:id="rId23"/>
    <p:sldId id="267" r:id="rId24"/>
    <p:sldId id="317" r:id="rId25"/>
    <p:sldId id="332" r:id="rId26"/>
    <p:sldId id="260" r:id="rId27"/>
    <p:sldId id="329" r:id="rId28"/>
    <p:sldId id="331" r:id="rId29"/>
    <p:sldId id="321" r:id="rId30"/>
    <p:sldId id="31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5A6E6E"/>
    <a:srgbClr val="68598D"/>
    <a:srgbClr val="646C92"/>
    <a:srgbClr val="5A6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60" autoAdjust="0"/>
  </p:normalViewPr>
  <p:slideViewPr>
    <p:cSldViewPr snapToGrid="0">
      <p:cViewPr varScale="1">
        <p:scale>
          <a:sx n="103" d="100"/>
          <a:sy n="103" d="100"/>
        </p:scale>
        <p:origin x="246" y="102"/>
      </p:cViewPr>
      <p:guideLst/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EEACF-DC99-4D09-9AA8-64540CCD0AC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EBC8859D-B465-48F6-9257-A13CB8CE62C0}">
      <dgm:prSet/>
      <dgm:spPr/>
      <dgm:t>
        <a:bodyPr/>
        <a:lstStyle/>
        <a:p>
          <a:pPr>
            <a:defRPr cap="all"/>
          </a:pPr>
          <a:r>
            <a:rPr lang="en-CA" dirty="0">
              <a:latin typeface="Montserrat SemiBold" panose="00000700000000000000" pitchFamily="2" charset="0"/>
            </a:rPr>
            <a:t>Ocean is a secure, web-based eReferral Platform</a:t>
          </a:r>
          <a:endParaRPr lang="en-US" dirty="0">
            <a:latin typeface="Montserrat SemiBold" panose="00000700000000000000" pitchFamily="2" charset="0"/>
          </a:endParaRPr>
        </a:p>
      </dgm:t>
    </dgm:pt>
    <dgm:pt modelId="{9BCC1356-E1B6-4FA8-8EE8-F00667EAAAFB}" type="parTrans" cxnId="{B3C46ABF-CBE5-4C6F-85F9-586D6A51F945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5DB4AEB4-8A11-4438-97BD-E17045814BAA}" type="sibTrans" cxnId="{B3C46ABF-CBE5-4C6F-85F9-586D6A51F945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3DFE9615-EEEF-4607-A63C-ED7534F002DB}">
      <dgm:prSet/>
      <dgm:spPr/>
      <dgm:t>
        <a:bodyPr/>
        <a:lstStyle/>
        <a:p>
          <a:pPr>
            <a:defRPr cap="all"/>
          </a:pPr>
          <a:r>
            <a:rPr lang="en-CA">
              <a:latin typeface="Montserrat SemiBold" panose="00000700000000000000" pitchFamily="2" charset="0"/>
            </a:rPr>
            <a:t>Future integration with the most common EMRs including MEDITECH and EPIC</a:t>
          </a:r>
          <a:endParaRPr lang="en-US">
            <a:latin typeface="Montserrat SemiBold" panose="00000700000000000000" pitchFamily="2" charset="0"/>
          </a:endParaRPr>
        </a:p>
      </dgm:t>
    </dgm:pt>
    <dgm:pt modelId="{25A8CE4D-0BD3-44DA-9E8A-6B775F08C27C}" type="parTrans" cxnId="{7213368D-F5C9-4DCA-9E84-CA4DEE56DAD2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BB52AD7D-931A-4B3F-9B5C-2BBE2E7CEA12}" type="sibTrans" cxnId="{7213368D-F5C9-4DCA-9E84-CA4DEE56DAD2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10AAEC19-AB3E-4519-B077-AB9D85494F2E}">
      <dgm:prSet/>
      <dgm:spPr/>
      <dgm:t>
        <a:bodyPr/>
        <a:lstStyle/>
        <a:p>
          <a:pPr>
            <a:defRPr cap="all"/>
          </a:pPr>
          <a:r>
            <a:rPr lang="en-CA">
              <a:latin typeface="Montserrat SemiBold" panose="00000700000000000000" pitchFamily="2" charset="0"/>
            </a:rPr>
            <a:t>Funded by the Ministry of Health through the Digital Health Initiative</a:t>
          </a:r>
          <a:endParaRPr lang="en-US">
            <a:latin typeface="Montserrat SemiBold" panose="00000700000000000000" pitchFamily="2" charset="0"/>
          </a:endParaRPr>
        </a:p>
      </dgm:t>
    </dgm:pt>
    <dgm:pt modelId="{93FE9779-4414-4F97-88BE-549345576A8A}" type="parTrans" cxnId="{A4C0ECDA-0D61-436F-A324-58225CF42923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31B598AD-C00E-4A36-BFF9-8EE4143D2282}" type="sibTrans" cxnId="{A4C0ECDA-0D61-436F-A324-58225CF42923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CDE05E33-7989-4175-99CE-200596E73048}">
      <dgm:prSet/>
      <dgm:spPr/>
      <dgm:t>
        <a:bodyPr/>
        <a:lstStyle/>
        <a:p>
          <a:pPr>
            <a:defRPr cap="all"/>
          </a:pPr>
          <a:r>
            <a:rPr lang="en-CA">
              <a:latin typeface="Montserrat SemiBold" panose="00000700000000000000" pitchFamily="2" charset="0"/>
            </a:rPr>
            <a:t>“Axe the Fax” – secure, legible, no lost referrals</a:t>
          </a:r>
          <a:endParaRPr lang="en-US">
            <a:latin typeface="Montserrat SemiBold" panose="00000700000000000000" pitchFamily="2" charset="0"/>
          </a:endParaRPr>
        </a:p>
      </dgm:t>
    </dgm:pt>
    <dgm:pt modelId="{8C523857-D377-48FF-AD8A-1CA171F0D07F}" type="parTrans" cxnId="{9CB6D13F-248F-4BB4-A76C-BEA1D6D236BD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901297F3-495B-4936-9C43-BA2BDC669EFD}" type="sibTrans" cxnId="{9CB6D13F-248F-4BB4-A76C-BEA1D6D236BD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52E664B1-FC65-4F17-8A13-F0A6583E3C6C}">
      <dgm:prSet/>
      <dgm:spPr/>
      <dgm:t>
        <a:bodyPr/>
        <a:lstStyle/>
        <a:p>
          <a:pPr>
            <a:defRPr cap="all"/>
          </a:pPr>
          <a:r>
            <a:rPr lang="en-CA">
              <a:latin typeface="Montserrat SemiBold" panose="00000700000000000000" pitchFamily="2" charset="0"/>
            </a:rPr>
            <a:t>Well established product</a:t>
          </a:r>
          <a:endParaRPr lang="en-US">
            <a:latin typeface="Montserrat SemiBold" panose="00000700000000000000" pitchFamily="2" charset="0"/>
          </a:endParaRPr>
        </a:p>
      </dgm:t>
    </dgm:pt>
    <dgm:pt modelId="{55C53917-FF3B-407F-ADA8-CB7315FA9B63}" type="parTrans" cxnId="{D516500D-4FDB-47C2-A47D-557FAFE5CF0E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0759DFDD-FA6A-4C74-A567-AD5A37816D19}" type="sibTrans" cxnId="{D516500D-4FDB-47C2-A47D-557FAFE5CF0E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9E10AEFA-7D7B-48EA-A358-D9A12AF5DC24}">
      <dgm:prSet/>
      <dgm:spPr/>
      <dgm:t>
        <a:bodyPr/>
        <a:lstStyle/>
        <a:p>
          <a:pPr>
            <a:defRPr cap="all"/>
          </a:pPr>
          <a:r>
            <a:rPr lang="en-CA" b="1" dirty="0">
              <a:latin typeface="Montserrat SemiBold" panose="00000700000000000000" pitchFamily="2" charset="0"/>
            </a:rPr>
            <a:t>Secure instant messaging embedded in eReferral; eliminates phone tag and emailing back and forth</a:t>
          </a:r>
          <a:endParaRPr lang="en-US" b="1" dirty="0">
            <a:latin typeface="Montserrat SemiBold" panose="00000700000000000000" pitchFamily="2" charset="0"/>
          </a:endParaRPr>
        </a:p>
      </dgm:t>
    </dgm:pt>
    <dgm:pt modelId="{9A1BF9B0-8D50-48CA-A834-E63E14FBDAF8}" type="parTrans" cxnId="{60F43154-E4CA-4E3B-A0B3-9C64258BDE50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D89298DF-B0BD-4CD7-AB33-92A9D5EE7EAC}" type="sibTrans" cxnId="{60F43154-E4CA-4E3B-A0B3-9C64258BDE50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17350074-2BB3-4335-BE13-5ACB98106EE9}">
      <dgm:prSet/>
      <dgm:spPr/>
      <dgm:t>
        <a:bodyPr/>
        <a:lstStyle/>
        <a:p>
          <a:pPr>
            <a:defRPr cap="all"/>
          </a:pPr>
          <a:r>
            <a:rPr lang="en-US" b="1" dirty="0">
              <a:latin typeface="Montserrat SemiBold" panose="00000700000000000000" pitchFamily="2" charset="0"/>
            </a:rPr>
            <a:t>Works on any browser</a:t>
          </a:r>
        </a:p>
      </dgm:t>
    </dgm:pt>
    <dgm:pt modelId="{A21D6F20-DBFA-41CF-B64C-BF150A95CD47}" type="parTrans" cxnId="{5C013E87-04DB-4BAC-B747-F5EE2D13993A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A74D86F0-58BA-41D0-83A7-B22B04CB7737}" type="sibTrans" cxnId="{5C013E87-04DB-4BAC-B747-F5EE2D13993A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700333E8-E4F3-4CDB-9527-AA076A759B49}" type="pres">
      <dgm:prSet presAssocID="{FAAEEACF-DC99-4D09-9AA8-64540CCD0AC8}" presName="root" presStyleCnt="0">
        <dgm:presLayoutVars>
          <dgm:dir/>
          <dgm:resizeHandles val="exact"/>
        </dgm:presLayoutVars>
      </dgm:prSet>
      <dgm:spPr/>
    </dgm:pt>
    <dgm:pt modelId="{AA474BFF-0169-4CC2-A029-9AA9AEADB39C}" type="pres">
      <dgm:prSet presAssocID="{EBC8859D-B465-48F6-9257-A13CB8CE62C0}" presName="compNode" presStyleCnt="0"/>
      <dgm:spPr/>
    </dgm:pt>
    <dgm:pt modelId="{88F5286E-AD3D-4656-8114-416C48142556}" type="pres">
      <dgm:prSet presAssocID="{EBC8859D-B465-48F6-9257-A13CB8CE62C0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637B298-7AF0-42FB-AD4C-63C00F3B23A0}" type="pres">
      <dgm:prSet presAssocID="{EBC8859D-B465-48F6-9257-A13CB8CE62C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5C13FC38-2ACA-4FBB-8D26-9DAF6B9A8946}" type="pres">
      <dgm:prSet presAssocID="{EBC8859D-B465-48F6-9257-A13CB8CE62C0}" presName="spaceRect" presStyleCnt="0"/>
      <dgm:spPr/>
    </dgm:pt>
    <dgm:pt modelId="{36E6022F-A1DA-4B5C-A7EF-64A5DCE29C35}" type="pres">
      <dgm:prSet presAssocID="{EBC8859D-B465-48F6-9257-A13CB8CE62C0}" presName="textRect" presStyleLbl="revTx" presStyleIdx="0" presStyleCnt="7">
        <dgm:presLayoutVars>
          <dgm:chMax val="1"/>
          <dgm:chPref val="1"/>
        </dgm:presLayoutVars>
      </dgm:prSet>
      <dgm:spPr/>
    </dgm:pt>
    <dgm:pt modelId="{B7F994C5-4BD8-420B-911A-131FBF3F7CAE}" type="pres">
      <dgm:prSet presAssocID="{5DB4AEB4-8A11-4438-97BD-E17045814BAA}" presName="sibTrans" presStyleCnt="0"/>
      <dgm:spPr/>
    </dgm:pt>
    <dgm:pt modelId="{3B095584-14A2-48D8-9B6C-0665DEBACC7D}" type="pres">
      <dgm:prSet presAssocID="{3DFE9615-EEEF-4607-A63C-ED7534F002DB}" presName="compNode" presStyleCnt="0"/>
      <dgm:spPr/>
    </dgm:pt>
    <dgm:pt modelId="{D6986D65-5660-4B3C-900C-A5755587821B}" type="pres">
      <dgm:prSet presAssocID="{3DFE9615-EEEF-4607-A63C-ED7534F002DB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A95506F7-5E43-4956-841E-F99E5D492051}" type="pres">
      <dgm:prSet presAssocID="{3DFE9615-EEEF-4607-A63C-ED7534F002D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34F8A02C-7834-4DB0-895D-59E7325EB7C0}" type="pres">
      <dgm:prSet presAssocID="{3DFE9615-EEEF-4607-A63C-ED7534F002DB}" presName="spaceRect" presStyleCnt="0"/>
      <dgm:spPr/>
    </dgm:pt>
    <dgm:pt modelId="{99D6DA09-F0A3-4958-901B-D511C69DA4E4}" type="pres">
      <dgm:prSet presAssocID="{3DFE9615-EEEF-4607-A63C-ED7534F002DB}" presName="textRect" presStyleLbl="revTx" presStyleIdx="1" presStyleCnt="7">
        <dgm:presLayoutVars>
          <dgm:chMax val="1"/>
          <dgm:chPref val="1"/>
        </dgm:presLayoutVars>
      </dgm:prSet>
      <dgm:spPr/>
    </dgm:pt>
    <dgm:pt modelId="{15E18CB3-3E5B-486B-BD05-81EE48E62738}" type="pres">
      <dgm:prSet presAssocID="{BB52AD7D-931A-4B3F-9B5C-2BBE2E7CEA12}" presName="sibTrans" presStyleCnt="0"/>
      <dgm:spPr/>
    </dgm:pt>
    <dgm:pt modelId="{82D47799-35B2-490C-89A3-CB27CBF956D7}" type="pres">
      <dgm:prSet presAssocID="{10AAEC19-AB3E-4519-B077-AB9D85494F2E}" presName="compNode" presStyleCnt="0"/>
      <dgm:spPr/>
    </dgm:pt>
    <dgm:pt modelId="{4082AE19-11BE-43EB-B52A-34AB4133C3FC}" type="pres">
      <dgm:prSet presAssocID="{10AAEC19-AB3E-4519-B077-AB9D85494F2E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D9B94D3-0DB5-475D-81DB-AC804D98C207}" type="pres">
      <dgm:prSet presAssocID="{10AAEC19-AB3E-4519-B077-AB9D85494F2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2DFCD20B-0006-48BF-B3A6-18FD676C90D3}" type="pres">
      <dgm:prSet presAssocID="{10AAEC19-AB3E-4519-B077-AB9D85494F2E}" presName="spaceRect" presStyleCnt="0"/>
      <dgm:spPr/>
    </dgm:pt>
    <dgm:pt modelId="{2F84E705-640B-4772-8012-54D5E697FB24}" type="pres">
      <dgm:prSet presAssocID="{10AAEC19-AB3E-4519-B077-AB9D85494F2E}" presName="textRect" presStyleLbl="revTx" presStyleIdx="2" presStyleCnt="7">
        <dgm:presLayoutVars>
          <dgm:chMax val="1"/>
          <dgm:chPref val="1"/>
        </dgm:presLayoutVars>
      </dgm:prSet>
      <dgm:spPr/>
    </dgm:pt>
    <dgm:pt modelId="{BACE0BCF-84A2-4D1F-AECB-9C692A3B484A}" type="pres">
      <dgm:prSet presAssocID="{31B598AD-C00E-4A36-BFF9-8EE4143D2282}" presName="sibTrans" presStyleCnt="0"/>
      <dgm:spPr/>
    </dgm:pt>
    <dgm:pt modelId="{8F37F2DF-5BC2-4908-A5E1-007486BA8315}" type="pres">
      <dgm:prSet presAssocID="{CDE05E33-7989-4175-99CE-200596E73048}" presName="compNode" presStyleCnt="0"/>
      <dgm:spPr/>
    </dgm:pt>
    <dgm:pt modelId="{5873EABF-9571-4F0E-8E5D-EFF4499102A7}" type="pres">
      <dgm:prSet presAssocID="{CDE05E33-7989-4175-99CE-200596E73048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00C3A4C-F6EA-44C4-87DE-6900F4B01EFB}" type="pres">
      <dgm:prSet presAssocID="{CDE05E33-7989-4175-99CE-200596E7304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w blade"/>
        </a:ext>
      </dgm:extLst>
    </dgm:pt>
    <dgm:pt modelId="{23C3AE95-2C21-4D87-B468-6A2CAEE98DDA}" type="pres">
      <dgm:prSet presAssocID="{CDE05E33-7989-4175-99CE-200596E73048}" presName="spaceRect" presStyleCnt="0"/>
      <dgm:spPr/>
    </dgm:pt>
    <dgm:pt modelId="{EFCB9FFD-E9E7-4849-BF43-770FE6AFCC44}" type="pres">
      <dgm:prSet presAssocID="{CDE05E33-7989-4175-99CE-200596E73048}" presName="textRect" presStyleLbl="revTx" presStyleIdx="3" presStyleCnt="7">
        <dgm:presLayoutVars>
          <dgm:chMax val="1"/>
          <dgm:chPref val="1"/>
        </dgm:presLayoutVars>
      </dgm:prSet>
      <dgm:spPr/>
    </dgm:pt>
    <dgm:pt modelId="{CCB499A2-6EB1-420D-ABB0-C01CB91BA288}" type="pres">
      <dgm:prSet presAssocID="{901297F3-495B-4936-9C43-BA2BDC669EFD}" presName="sibTrans" presStyleCnt="0"/>
      <dgm:spPr/>
    </dgm:pt>
    <dgm:pt modelId="{8AE8A9FF-9F7E-41D3-B6EC-6179C3F7BDBC}" type="pres">
      <dgm:prSet presAssocID="{52E664B1-FC65-4F17-8A13-F0A6583E3C6C}" presName="compNode" presStyleCnt="0"/>
      <dgm:spPr/>
    </dgm:pt>
    <dgm:pt modelId="{F73CF929-27BB-433B-A3AC-26213D88F861}" type="pres">
      <dgm:prSet presAssocID="{52E664B1-FC65-4F17-8A13-F0A6583E3C6C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E86BDEA-7CB3-444E-B23A-524E80CC8DFF}" type="pres">
      <dgm:prSet presAssocID="{52E664B1-FC65-4F17-8A13-F0A6583E3C6C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09C5B1B-D5C9-4BA7-99D3-7A1E09CCBFDE}" type="pres">
      <dgm:prSet presAssocID="{52E664B1-FC65-4F17-8A13-F0A6583E3C6C}" presName="spaceRect" presStyleCnt="0"/>
      <dgm:spPr/>
    </dgm:pt>
    <dgm:pt modelId="{40869B1F-23B1-49CF-8570-E4694C4ECBD5}" type="pres">
      <dgm:prSet presAssocID="{52E664B1-FC65-4F17-8A13-F0A6583E3C6C}" presName="textRect" presStyleLbl="revTx" presStyleIdx="4" presStyleCnt="7">
        <dgm:presLayoutVars>
          <dgm:chMax val="1"/>
          <dgm:chPref val="1"/>
        </dgm:presLayoutVars>
      </dgm:prSet>
      <dgm:spPr/>
    </dgm:pt>
    <dgm:pt modelId="{EB54B57C-6FE5-4D0D-9FB0-6BEBF1F7C363}" type="pres">
      <dgm:prSet presAssocID="{0759DFDD-FA6A-4C74-A567-AD5A37816D19}" presName="sibTrans" presStyleCnt="0"/>
      <dgm:spPr/>
    </dgm:pt>
    <dgm:pt modelId="{42D65E29-44EA-4157-8B45-ED82AF37F26C}" type="pres">
      <dgm:prSet presAssocID="{9E10AEFA-7D7B-48EA-A358-D9A12AF5DC24}" presName="compNode" presStyleCnt="0"/>
      <dgm:spPr/>
    </dgm:pt>
    <dgm:pt modelId="{5CD8349E-C289-4363-A715-0F953D35B6E5}" type="pres">
      <dgm:prSet presAssocID="{9E10AEFA-7D7B-48EA-A358-D9A12AF5DC24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742F1E6C-A053-4C0A-AFA9-F3069C6084E2}" type="pres">
      <dgm:prSet presAssocID="{9E10AEFA-7D7B-48EA-A358-D9A12AF5DC2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C076ED89-7D31-404E-900E-2E7239CD849F}" type="pres">
      <dgm:prSet presAssocID="{9E10AEFA-7D7B-48EA-A358-D9A12AF5DC24}" presName="spaceRect" presStyleCnt="0"/>
      <dgm:spPr/>
    </dgm:pt>
    <dgm:pt modelId="{A8582936-6C4B-4BA5-A4D7-9981E3AFF0D6}" type="pres">
      <dgm:prSet presAssocID="{9E10AEFA-7D7B-48EA-A358-D9A12AF5DC24}" presName="textRect" presStyleLbl="revTx" presStyleIdx="5" presStyleCnt="7">
        <dgm:presLayoutVars>
          <dgm:chMax val="1"/>
          <dgm:chPref val="1"/>
        </dgm:presLayoutVars>
      </dgm:prSet>
      <dgm:spPr/>
    </dgm:pt>
    <dgm:pt modelId="{957E39FB-B8CA-4CFD-9048-5E6ECEDF7F76}" type="pres">
      <dgm:prSet presAssocID="{D89298DF-B0BD-4CD7-AB33-92A9D5EE7EAC}" presName="sibTrans" presStyleCnt="0"/>
      <dgm:spPr/>
    </dgm:pt>
    <dgm:pt modelId="{FA881BBB-E18F-40D5-9FAB-2D46507847A1}" type="pres">
      <dgm:prSet presAssocID="{17350074-2BB3-4335-BE13-5ACB98106EE9}" presName="compNode" presStyleCnt="0"/>
      <dgm:spPr/>
    </dgm:pt>
    <dgm:pt modelId="{1DEB56CA-97E0-46E3-88B9-74F97F1EDEED}" type="pres">
      <dgm:prSet presAssocID="{17350074-2BB3-4335-BE13-5ACB98106EE9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A6287BBE-BA42-42BD-A27B-13337F2A35CE}" type="pres">
      <dgm:prSet presAssocID="{17350074-2BB3-4335-BE13-5ACB98106EE9}" presName="iconRect" presStyleLbl="node1" presStyleIdx="6" presStyleCnt="7"/>
      <dgm:spPr>
        <a:ln>
          <a:noFill/>
        </a:ln>
      </dgm:spPr>
    </dgm:pt>
    <dgm:pt modelId="{A11643BC-4C0C-40D7-8085-3A2DC53F297C}" type="pres">
      <dgm:prSet presAssocID="{17350074-2BB3-4335-BE13-5ACB98106EE9}" presName="spaceRect" presStyleCnt="0"/>
      <dgm:spPr/>
    </dgm:pt>
    <dgm:pt modelId="{B2772CF8-6834-42CE-BA22-4295B20D63FC}" type="pres">
      <dgm:prSet presAssocID="{17350074-2BB3-4335-BE13-5ACB98106EE9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D516500D-4FDB-47C2-A47D-557FAFE5CF0E}" srcId="{FAAEEACF-DC99-4D09-9AA8-64540CCD0AC8}" destId="{52E664B1-FC65-4F17-8A13-F0A6583E3C6C}" srcOrd="4" destOrd="0" parTransId="{55C53917-FF3B-407F-ADA8-CB7315FA9B63}" sibTransId="{0759DFDD-FA6A-4C74-A567-AD5A37816D19}"/>
    <dgm:cxn modelId="{AE117F16-1625-49EA-B466-6C69CD4C2B11}" type="presOf" srcId="{52E664B1-FC65-4F17-8A13-F0A6583E3C6C}" destId="{40869B1F-23B1-49CF-8570-E4694C4ECBD5}" srcOrd="0" destOrd="0" presId="urn:microsoft.com/office/officeart/2018/5/layout/IconLeafLabelList"/>
    <dgm:cxn modelId="{48656C37-2765-46CE-8809-2AA7050F9482}" type="presOf" srcId="{CDE05E33-7989-4175-99CE-200596E73048}" destId="{EFCB9FFD-E9E7-4849-BF43-770FE6AFCC44}" srcOrd="0" destOrd="0" presId="urn:microsoft.com/office/officeart/2018/5/layout/IconLeafLabelList"/>
    <dgm:cxn modelId="{9CB6D13F-248F-4BB4-A76C-BEA1D6D236BD}" srcId="{FAAEEACF-DC99-4D09-9AA8-64540CCD0AC8}" destId="{CDE05E33-7989-4175-99CE-200596E73048}" srcOrd="3" destOrd="0" parTransId="{8C523857-D377-48FF-AD8A-1CA171F0D07F}" sibTransId="{901297F3-495B-4936-9C43-BA2BDC669EFD}"/>
    <dgm:cxn modelId="{AC549966-F4CB-4FE5-B44B-1F5CD0A7CEE7}" type="presOf" srcId="{3DFE9615-EEEF-4607-A63C-ED7534F002DB}" destId="{99D6DA09-F0A3-4958-901B-D511C69DA4E4}" srcOrd="0" destOrd="0" presId="urn:microsoft.com/office/officeart/2018/5/layout/IconLeafLabelList"/>
    <dgm:cxn modelId="{EF299151-178B-4FCC-9943-98D45730CFFE}" type="presOf" srcId="{10AAEC19-AB3E-4519-B077-AB9D85494F2E}" destId="{2F84E705-640B-4772-8012-54D5E697FB24}" srcOrd="0" destOrd="0" presId="urn:microsoft.com/office/officeart/2018/5/layout/IconLeafLabelList"/>
    <dgm:cxn modelId="{1DB4B971-A2C3-4626-BA57-AA44F92C9ADC}" type="presOf" srcId="{17350074-2BB3-4335-BE13-5ACB98106EE9}" destId="{B2772CF8-6834-42CE-BA22-4295B20D63FC}" srcOrd="0" destOrd="0" presId="urn:microsoft.com/office/officeart/2018/5/layout/IconLeafLabelList"/>
    <dgm:cxn modelId="{60F43154-E4CA-4E3B-A0B3-9C64258BDE50}" srcId="{FAAEEACF-DC99-4D09-9AA8-64540CCD0AC8}" destId="{9E10AEFA-7D7B-48EA-A358-D9A12AF5DC24}" srcOrd="5" destOrd="0" parTransId="{9A1BF9B0-8D50-48CA-A834-E63E14FBDAF8}" sibTransId="{D89298DF-B0BD-4CD7-AB33-92A9D5EE7EAC}"/>
    <dgm:cxn modelId="{8B13BD80-43D1-4D18-967E-49E878754B55}" type="presOf" srcId="{9E10AEFA-7D7B-48EA-A358-D9A12AF5DC24}" destId="{A8582936-6C4B-4BA5-A4D7-9981E3AFF0D6}" srcOrd="0" destOrd="0" presId="urn:microsoft.com/office/officeart/2018/5/layout/IconLeafLabelList"/>
    <dgm:cxn modelId="{5C013E87-04DB-4BAC-B747-F5EE2D13993A}" srcId="{FAAEEACF-DC99-4D09-9AA8-64540CCD0AC8}" destId="{17350074-2BB3-4335-BE13-5ACB98106EE9}" srcOrd="6" destOrd="0" parTransId="{A21D6F20-DBFA-41CF-B64C-BF150A95CD47}" sibTransId="{A74D86F0-58BA-41D0-83A7-B22B04CB7737}"/>
    <dgm:cxn modelId="{7213368D-F5C9-4DCA-9E84-CA4DEE56DAD2}" srcId="{FAAEEACF-DC99-4D09-9AA8-64540CCD0AC8}" destId="{3DFE9615-EEEF-4607-A63C-ED7534F002DB}" srcOrd="1" destOrd="0" parTransId="{25A8CE4D-0BD3-44DA-9E8A-6B775F08C27C}" sibTransId="{BB52AD7D-931A-4B3F-9B5C-2BBE2E7CEA12}"/>
    <dgm:cxn modelId="{C280229D-9FBF-4536-97E8-87F00E171CEB}" type="presOf" srcId="{EBC8859D-B465-48F6-9257-A13CB8CE62C0}" destId="{36E6022F-A1DA-4B5C-A7EF-64A5DCE29C35}" srcOrd="0" destOrd="0" presId="urn:microsoft.com/office/officeart/2018/5/layout/IconLeafLabelList"/>
    <dgm:cxn modelId="{B3C46ABF-CBE5-4C6F-85F9-586D6A51F945}" srcId="{FAAEEACF-DC99-4D09-9AA8-64540CCD0AC8}" destId="{EBC8859D-B465-48F6-9257-A13CB8CE62C0}" srcOrd="0" destOrd="0" parTransId="{9BCC1356-E1B6-4FA8-8EE8-F00667EAAAFB}" sibTransId="{5DB4AEB4-8A11-4438-97BD-E17045814BAA}"/>
    <dgm:cxn modelId="{A4C0ECDA-0D61-436F-A324-58225CF42923}" srcId="{FAAEEACF-DC99-4D09-9AA8-64540CCD0AC8}" destId="{10AAEC19-AB3E-4519-B077-AB9D85494F2E}" srcOrd="2" destOrd="0" parTransId="{93FE9779-4414-4F97-88BE-549345576A8A}" sibTransId="{31B598AD-C00E-4A36-BFF9-8EE4143D2282}"/>
    <dgm:cxn modelId="{C7321DE1-3144-4AA6-B1C5-87213F5A0DB6}" type="presOf" srcId="{FAAEEACF-DC99-4D09-9AA8-64540CCD0AC8}" destId="{700333E8-E4F3-4CDB-9527-AA076A759B49}" srcOrd="0" destOrd="0" presId="urn:microsoft.com/office/officeart/2018/5/layout/IconLeafLabelList"/>
    <dgm:cxn modelId="{E7FF4918-A6D6-45BD-8333-875BD20328A1}" type="presParOf" srcId="{700333E8-E4F3-4CDB-9527-AA076A759B49}" destId="{AA474BFF-0169-4CC2-A029-9AA9AEADB39C}" srcOrd="0" destOrd="0" presId="urn:microsoft.com/office/officeart/2018/5/layout/IconLeafLabelList"/>
    <dgm:cxn modelId="{E009265E-62CA-4866-BDDB-DF85DA9E3650}" type="presParOf" srcId="{AA474BFF-0169-4CC2-A029-9AA9AEADB39C}" destId="{88F5286E-AD3D-4656-8114-416C48142556}" srcOrd="0" destOrd="0" presId="urn:microsoft.com/office/officeart/2018/5/layout/IconLeafLabelList"/>
    <dgm:cxn modelId="{61E5A25C-F0B5-4D29-B9DB-F6D3B2921591}" type="presParOf" srcId="{AA474BFF-0169-4CC2-A029-9AA9AEADB39C}" destId="{6637B298-7AF0-42FB-AD4C-63C00F3B23A0}" srcOrd="1" destOrd="0" presId="urn:microsoft.com/office/officeart/2018/5/layout/IconLeafLabelList"/>
    <dgm:cxn modelId="{EA23215D-9BC5-40B4-8FC0-9288A41C2862}" type="presParOf" srcId="{AA474BFF-0169-4CC2-A029-9AA9AEADB39C}" destId="{5C13FC38-2ACA-4FBB-8D26-9DAF6B9A8946}" srcOrd="2" destOrd="0" presId="urn:microsoft.com/office/officeart/2018/5/layout/IconLeafLabelList"/>
    <dgm:cxn modelId="{C0F58FC3-2910-44E9-80B2-0B90E97C2597}" type="presParOf" srcId="{AA474BFF-0169-4CC2-A029-9AA9AEADB39C}" destId="{36E6022F-A1DA-4B5C-A7EF-64A5DCE29C35}" srcOrd="3" destOrd="0" presId="urn:microsoft.com/office/officeart/2018/5/layout/IconLeafLabelList"/>
    <dgm:cxn modelId="{A9026111-74E0-4F68-977F-579FCB187201}" type="presParOf" srcId="{700333E8-E4F3-4CDB-9527-AA076A759B49}" destId="{B7F994C5-4BD8-420B-911A-131FBF3F7CAE}" srcOrd="1" destOrd="0" presId="urn:microsoft.com/office/officeart/2018/5/layout/IconLeafLabelList"/>
    <dgm:cxn modelId="{08AFFE9B-81C0-4F25-B109-B537BFB3644D}" type="presParOf" srcId="{700333E8-E4F3-4CDB-9527-AA076A759B49}" destId="{3B095584-14A2-48D8-9B6C-0665DEBACC7D}" srcOrd="2" destOrd="0" presId="urn:microsoft.com/office/officeart/2018/5/layout/IconLeafLabelList"/>
    <dgm:cxn modelId="{DE55DFBB-C272-4615-B0A4-F6BB7EAE18FC}" type="presParOf" srcId="{3B095584-14A2-48D8-9B6C-0665DEBACC7D}" destId="{D6986D65-5660-4B3C-900C-A5755587821B}" srcOrd="0" destOrd="0" presId="urn:microsoft.com/office/officeart/2018/5/layout/IconLeafLabelList"/>
    <dgm:cxn modelId="{97925433-AB41-4FE5-A8F8-2C9CD7D95097}" type="presParOf" srcId="{3B095584-14A2-48D8-9B6C-0665DEBACC7D}" destId="{A95506F7-5E43-4956-841E-F99E5D492051}" srcOrd="1" destOrd="0" presId="urn:microsoft.com/office/officeart/2018/5/layout/IconLeafLabelList"/>
    <dgm:cxn modelId="{E1E818B8-3CE0-4E61-AF7A-F48324735D83}" type="presParOf" srcId="{3B095584-14A2-48D8-9B6C-0665DEBACC7D}" destId="{34F8A02C-7834-4DB0-895D-59E7325EB7C0}" srcOrd="2" destOrd="0" presId="urn:microsoft.com/office/officeart/2018/5/layout/IconLeafLabelList"/>
    <dgm:cxn modelId="{CC11E140-5722-4705-8F33-C54CB3E9C2D1}" type="presParOf" srcId="{3B095584-14A2-48D8-9B6C-0665DEBACC7D}" destId="{99D6DA09-F0A3-4958-901B-D511C69DA4E4}" srcOrd="3" destOrd="0" presId="urn:microsoft.com/office/officeart/2018/5/layout/IconLeafLabelList"/>
    <dgm:cxn modelId="{E468E7D3-5699-4206-B953-72EA589DF605}" type="presParOf" srcId="{700333E8-E4F3-4CDB-9527-AA076A759B49}" destId="{15E18CB3-3E5B-486B-BD05-81EE48E62738}" srcOrd="3" destOrd="0" presId="urn:microsoft.com/office/officeart/2018/5/layout/IconLeafLabelList"/>
    <dgm:cxn modelId="{F5DD4AC7-2769-4DF7-A91B-E18DE74BBA3B}" type="presParOf" srcId="{700333E8-E4F3-4CDB-9527-AA076A759B49}" destId="{82D47799-35B2-490C-89A3-CB27CBF956D7}" srcOrd="4" destOrd="0" presId="urn:microsoft.com/office/officeart/2018/5/layout/IconLeafLabelList"/>
    <dgm:cxn modelId="{02532526-9E81-4059-AA0D-15585A6C9B85}" type="presParOf" srcId="{82D47799-35B2-490C-89A3-CB27CBF956D7}" destId="{4082AE19-11BE-43EB-B52A-34AB4133C3FC}" srcOrd="0" destOrd="0" presId="urn:microsoft.com/office/officeart/2018/5/layout/IconLeafLabelList"/>
    <dgm:cxn modelId="{BCDFADAE-3129-4341-BC7D-83BD1AB7E8DD}" type="presParOf" srcId="{82D47799-35B2-490C-89A3-CB27CBF956D7}" destId="{6D9B94D3-0DB5-475D-81DB-AC804D98C207}" srcOrd="1" destOrd="0" presId="urn:microsoft.com/office/officeart/2018/5/layout/IconLeafLabelList"/>
    <dgm:cxn modelId="{56DADA70-3A02-4DCF-B188-788C9669A926}" type="presParOf" srcId="{82D47799-35B2-490C-89A3-CB27CBF956D7}" destId="{2DFCD20B-0006-48BF-B3A6-18FD676C90D3}" srcOrd="2" destOrd="0" presId="urn:microsoft.com/office/officeart/2018/5/layout/IconLeafLabelList"/>
    <dgm:cxn modelId="{AEB8CEFC-9D45-4EF3-9B73-FF53BACBAE6A}" type="presParOf" srcId="{82D47799-35B2-490C-89A3-CB27CBF956D7}" destId="{2F84E705-640B-4772-8012-54D5E697FB24}" srcOrd="3" destOrd="0" presId="urn:microsoft.com/office/officeart/2018/5/layout/IconLeafLabelList"/>
    <dgm:cxn modelId="{8F14B9E0-C7B8-4B11-A6FB-37F8012BE869}" type="presParOf" srcId="{700333E8-E4F3-4CDB-9527-AA076A759B49}" destId="{BACE0BCF-84A2-4D1F-AECB-9C692A3B484A}" srcOrd="5" destOrd="0" presId="urn:microsoft.com/office/officeart/2018/5/layout/IconLeafLabelList"/>
    <dgm:cxn modelId="{06131B4F-B0DE-422C-A52A-7E03FC1A9FF7}" type="presParOf" srcId="{700333E8-E4F3-4CDB-9527-AA076A759B49}" destId="{8F37F2DF-5BC2-4908-A5E1-007486BA8315}" srcOrd="6" destOrd="0" presId="urn:microsoft.com/office/officeart/2018/5/layout/IconLeafLabelList"/>
    <dgm:cxn modelId="{41B24FB8-DA1E-4A55-9E2D-47639C0964FE}" type="presParOf" srcId="{8F37F2DF-5BC2-4908-A5E1-007486BA8315}" destId="{5873EABF-9571-4F0E-8E5D-EFF4499102A7}" srcOrd="0" destOrd="0" presId="urn:microsoft.com/office/officeart/2018/5/layout/IconLeafLabelList"/>
    <dgm:cxn modelId="{4D90412D-E8BD-48BD-95C7-5A1199705CDB}" type="presParOf" srcId="{8F37F2DF-5BC2-4908-A5E1-007486BA8315}" destId="{E00C3A4C-F6EA-44C4-87DE-6900F4B01EFB}" srcOrd="1" destOrd="0" presId="urn:microsoft.com/office/officeart/2018/5/layout/IconLeafLabelList"/>
    <dgm:cxn modelId="{02143BAF-7379-4DB3-9654-8833285D3167}" type="presParOf" srcId="{8F37F2DF-5BC2-4908-A5E1-007486BA8315}" destId="{23C3AE95-2C21-4D87-B468-6A2CAEE98DDA}" srcOrd="2" destOrd="0" presId="urn:microsoft.com/office/officeart/2018/5/layout/IconLeafLabelList"/>
    <dgm:cxn modelId="{66A67224-6642-4707-80C0-8EC3D3DC1FFA}" type="presParOf" srcId="{8F37F2DF-5BC2-4908-A5E1-007486BA8315}" destId="{EFCB9FFD-E9E7-4849-BF43-770FE6AFCC44}" srcOrd="3" destOrd="0" presId="urn:microsoft.com/office/officeart/2018/5/layout/IconLeafLabelList"/>
    <dgm:cxn modelId="{6FFDA984-442C-40AE-96C7-76815B33D47F}" type="presParOf" srcId="{700333E8-E4F3-4CDB-9527-AA076A759B49}" destId="{CCB499A2-6EB1-420D-ABB0-C01CB91BA288}" srcOrd="7" destOrd="0" presId="urn:microsoft.com/office/officeart/2018/5/layout/IconLeafLabelList"/>
    <dgm:cxn modelId="{15553D9E-DBFD-4C3E-8970-5A20096F761C}" type="presParOf" srcId="{700333E8-E4F3-4CDB-9527-AA076A759B49}" destId="{8AE8A9FF-9F7E-41D3-B6EC-6179C3F7BDBC}" srcOrd="8" destOrd="0" presId="urn:microsoft.com/office/officeart/2018/5/layout/IconLeafLabelList"/>
    <dgm:cxn modelId="{18648ED8-4C94-4F27-9DD4-5C9421CF6157}" type="presParOf" srcId="{8AE8A9FF-9F7E-41D3-B6EC-6179C3F7BDBC}" destId="{F73CF929-27BB-433B-A3AC-26213D88F861}" srcOrd="0" destOrd="0" presId="urn:microsoft.com/office/officeart/2018/5/layout/IconLeafLabelList"/>
    <dgm:cxn modelId="{36243D1A-BA2D-4F35-A888-707F001550E3}" type="presParOf" srcId="{8AE8A9FF-9F7E-41D3-B6EC-6179C3F7BDBC}" destId="{6E86BDEA-7CB3-444E-B23A-524E80CC8DFF}" srcOrd="1" destOrd="0" presId="urn:microsoft.com/office/officeart/2018/5/layout/IconLeafLabelList"/>
    <dgm:cxn modelId="{02EAA2D3-7924-4149-A26D-E1E527BAF5F0}" type="presParOf" srcId="{8AE8A9FF-9F7E-41D3-B6EC-6179C3F7BDBC}" destId="{509C5B1B-D5C9-4BA7-99D3-7A1E09CCBFDE}" srcOrd="2" destOrd="0" presId="urn:microsoft.com/office/officeart/2018/5/layout/IconLeafLabelList"/>
    <dgm:cxn modelId="{FEAD3A1D-07B1-4BDA-A108-7BEE6F638110}" type="presParOf" srcId="{8AE8A9FF-9F7E-41D3-B6EC-6179C3F7BDBC}" destId="{40869B1F-23B1-49CF-8570-E4694C4ECBD5}" srcOrd="3" destOrd="0" presId="urn:microsoft.com/office/officeart/2018/5/layout/IconLeafLabelList"/>
    <dgm:cxn modelId="{55337ECC-0471-47E2-8BBF-0D3ED827DF59}" type="presParOf" srcId="{700333E8-E4F3-4CDB-9527-AA076A759B49}" destId="{EB54B57C-6FE5-4D0D-9FB0-6BEBF1F7C363}" srcOrd="9" destOrd="0" presId="urn:microsoft.com/office/officeart/2018/5/layout/IconLeafLabelList"/>
    <dgm:cxn modelId="{7E40DDDE-FEE7-446D-B46D-80ABF6770E5B}" type="presParOf" srcId="{700333E8-E4F3-4CDB-9527-AA076A759B49}" destId="{42D65E29-44EA-4157-8B45-ED82AF37F26C}" srcOrd="10" destOrd="0" presId="urn:microsoft.com/office/officeart/2018/5/layout/IconLeafLabelList"/>
    <dgm:cxn modelId="{B916CA1C-9A85-469C-8318-397EC3393F5F}" type="presParOf" srcId="{42D65E29-44EA-4157-8B45-ED82AF37F26C}" destId="{5CD8349E-C289-4363-A715-0F953D35B6E5}" srcOrd="0" destOrd="0" presId="urn:microsoft.com/office/officeart/2018/5/layout/IconLeafLabelList"/>
    <dgm:cxn modelId="{EBA6075C-AFE6-4CE3-BC97-1F9FA98FE686}" type="presParOf" srcId="{42D65E29-44EA-4157-8B45-ED82AF37F26C}" destId="{742F1E6C-A053-4C0A-AFA9-F3069C6084E2}" srcOrd="1" destOrd="0" presId="urn:microsoft.com/office/officeart/2018/5/layout/IconLeafLabelList"/>
    <dgm:cxn modelId="{A44083F0-1E2E-403C-83B2-18FBB2B85B40}" type="presParOf" srcId="{42D65E29-44EA-4157-8B45-ED82AF37F26C}" destId="{C076ED89-7D31-404E-900E-2E7239CD849F}" srcOrd="2" destOrd="0" presId="urn:microsoft.com/office/officeart/2018/5/layout/IconLeafLabelList"/>
    <dgm:cxn modelId="{A31EB6D3-7A6E-4F41-88C7-A67F658F0F95}" type="presParOf" srcId="{42D65E29-44EA-4157-8B45-ED82AF37F26C}" destId="{A8582936-6C4B-4BA5-A4D7-9981E3AFF0D6}" srcOrd="3" destOrd="0" presId="urn:microsoft.com/office/officeart/2018/5/layout/IconLeafLabelList"/>
    <dgm:cxn modelId="{8837A81B-11C8-4377-AC6E-B41A3BEA44E4}" type="presParOf" srcId="{700333E8-E4F3-4CDB-9527-AA076A759B49}" destId="{957E39FB-B8CA-4CFD-9048-5E6ECEDF7F76}" srcOrd="11" destOrd="0" presId="urn:microsoft.com/office/officeart/2018/5/layout/IconLeafLabelList"/>
    <dgm:cxn modelId="{BCFD7E56-5EFB-4339-992B-28F3977AA6A0}" type="presParOf" srcId="{700333E8-E4F3-4CDB-9527-AA076A759B49}" destId="{FA881BBB-E18F-40D5-9FAB-2D46507847A1}" srcOrd="12" destOrd="0" presId="urn:microsoft.com/office/officeart/2018/5/layout/IconLeafLabelList"/>
    <dgm:cxn modelId="{BAEB2C7E-BB42-4CD0-9ACE-1B75C9B45DED}" type="presParOf" srcId="{FA881BBB-E18F-40D5-9FAB-2D46507847A1}" destId="{1DEB56CA-97E0-46E3-88B9-74F97F1EDEED}" srcOrd="0" destOrd="0" presId="urn:microsoft.com/office/officeart/2018/5/layout/IconLeafLabelList"/>
    <dgm:cxn modelId="{2AFAC40A-F48F-4BD7-9C58-9470F86B4883}" type="presParOf" srcId="{FA881BBB-E18F-40D5-9FAB-2D46507847A1}" destId="{A6287BBE-BA42-42BD-A27B-13337F2A35CE}" srcOrd="1" destOrd="0" presId="urn:microsoft.com/office/officeart/2018/5/layout/IconLeafLabelList"/>
    <dgm:cxn modelId="{D4F3D299-0CB6-4069-9CDA-907914A1449B}" type="presParOf" srcId="{FA881BBB-E18F-40D5-9FAB-2D46507847A1}" destId="{A11643BC-4C0C-40D7-8085-3A2DC53F297C}" srcOrd="2" destOrd="0" presId="urn:microsoft.com/office/officeart/2018/5/layout/IconLeafLabelList"/>
    <dgm:cxn modelId="{16449645-7B70-4C24-9826-43D2C6C66E5D}" type="presParOf" srcId="{FA881BBB-E18F-40D5-9FAB-2D46507847A1}" destId="{B2772CF8-6834-42CE-BA22-4295B20D63F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8AD5D9-F705-4192-8F78-AF27C1334812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CB560C-E23D-47ED-9EFF-066377A06CE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Montserrat SemiBold" panose="00000700000000000000" pitchFamily="2" charset="0"/>
            </a:rPr>
            <a:t>Rehabilitation Advisory Committee has committed to using eReferral for all of Champlain region</a:t>
          </a:r>
        </a:p>
      </dgm:t>
    </dgm:pt>
    <dgm:pt modelId="{E179BB31-4352-4925-B55B-A163EF3D55B5}" type="parTrans" cxnId="{05934EAD-77E1-46C8-B9BF-AED6D495615D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9E067131-D1C4-4227-814D-C99C816ABE2D}" type="sibTrans" cxnId="{05934EAD-77E1-46C8-B9BF-AED6D495615D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14A99D5E-7122-42B6-AE10-275B19AAA2A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Montserrat SemiBold" panose="00000700000000000000" pitchFamily="2" charset="0"/>
            </a:rPr>
            <a:t>Ocean was determined by Ontario Health to meet the needs of Subacute sites</a:t>
          </a:r>
        </a:p>
      </dgm:t>
    </dgm:pt>
    <dgm:pt modelId="{0721AEC5-3246-48C7-972C-814BFD54BFF7}" type="parTrans" cxnId="{D8013BCB-2179-42BD-A3A6-3965F75D3938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D6AFF518-7CCF-4A64-A473-0A2F6FF6D862}" type="sibTrans" cxnId="{D8013BCB-2179-42BD-A3A6-3965F75D3938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82E0E491-7FF7-4649-A7C1-D9E37E804B4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Montserrat SemiBold" panose="00000700000000000000" pitchFamily="2" charset="0"/>
            </a:rPr>
            <a:t>Co-locate all incoming referrals for all inpatient Bruyère programs, The Rehabilitation Centre and Hospice-Palliative Care</a:t>
          </a:r>
        </a:p>
      </dgm:t>
    </dgm:pt>
    <dgm:pt modelId="{D2A30670-4BA0-4917-83D2-C37DCB7A27AE}" type="parTrans" cxnId="{8CC57E9C-3461-48A9-BE17-691F830BEE8B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FA609061-623D-43BF-AFEC-D4EB40AD874A}" type="sibTrans" cxnId="{8CC57E9C-3461-48A9-BE17-691F830BEE8B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6EE9F9F9-A89D-4FD7-A035-A077EB06D28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Montserrat SemiBold" panose="00000700000000000000" pitchFamily="2" charset="0"/>
            </a:rPr>
            <a:t>Proven success with OCEAN receiving referrals for inpatient programs at Bruyère from The Ottawa Hospital, Queensway Carleton and Montfort Hospitals since Spring 2024; Ontario Health </a:t>
          </a:r>
          <a:r>
            <a:rPr lang="en-US" dirty="0" err="1">
              <a:solidFill>
                <a:schemeClr val="tx1"/>
              </a:solidFill>
              <a:latin typeface="Montserrat SemiBold" panose="00000700000000000000" pitchFamily="2" charset="0"/>
            </a:rPr>
            <a:t>atHome</a:t>
          </a:r>
          <a:r>
            <a:rPr lang="en-US" dirty="0">
              <a:solidFill>
                <a:schemeClr val="tx1"/>
              </a:solidFill>
              <a:latin typeface="Montserrat SemiBold" panose="00000700000000000000" pitchFamily="2" charset="0"/>
            </a:rPr>
            <a:t> added in October 2024</a:t>
          </a:r>
        </a:p>
      </dgm:t>
    </dgm:pt>
    <dgm:pt modelId="{A8A50E46-4196-4968-A243-9902594546B9}" type="parTrans" cxnId="{400E3624-3E14-41AE-AE5D-0C06007B0234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882E38B2-A099-456F-971F-6CA3C05035F8}" type="sibTrans" cxnId="{400E3624-3E14-41AE-AE5D-0C06007B0234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78A7C069-8983-4C2A-8572-3EE3CCE322C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Montserrat SemiBold" panose="00000700000000000000" pitchFamily="2" charset="0"/>
            </a:rPr>
            <a:t>Have received and triaged &gt; 2000 referrals since April 2024</a:t>
          </a:r>
        </a:p>
      </dgm:t>
    </dgm:pt>
    <dgm:pt modelId="{15642A27-B2BE-47EA-9E7B-019E6FB4CB2F}" type="parTrans" cxnId="{645E611F-4416-4048-863B-D9684989DABC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5DF0CC15-6E03-42AB-A03E-B99AB2C9D574}" type="sibTrans" cxnId="{645E611F-4416-4048-863B-D9684989DABC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1B3E9AF2-160A-4D68-8B8A-E541266BD1F9}" type="pres">
      <dgm:prSet presAssocID="{5C8AD5D9-F705-4192-8F78-AF27C1334812}" presName="linear" presStyleCnt="0">
        <dgm:presLayoutVars>
          <dgm:animLvl val="lvl"/>
          <dgm:resizeHandles val="exact"/>
        </dgm:presLayoutVars>
      </dgm:prSet>
      <dgm:spPr/>
    </dgm:pt>
    <dgm:pt modelId="{DCF314CF-2FF5-4DB9-8F1F-87275A5BA09D}" type="pres">
      <dgm:prSet presAssocID="{BBCB560C-E23D-47ED-9EFF-066377A06CE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851090-39FA-4705-8B4E-D081D0DFD6C1}" type="pres">
      <dgm:prSet presAssocID="{9E067131-D1C4-4227-814D-C99C816ABE2D}" presName="spacer" presStyleCnt="0"/>
      <dgm:spPr/>
    </dgm:pt>
    <dgm:pt modelId="{D8B495A0-1FB7-4BFA-9004-516CE08A88F5}" type="pres">
      <dgm:prSet presAssocID="{14A99D5E-7122-42B6-AE10-275B19AAA2A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645F6A0-3524-4FB2-A84C-377EBA78F05C}" type="pres">
      <dgm:prSet presAssocID="{D6AFF518-7CCF-4A64-A473-0A2F6FF6D862}" presName="spacer" presStyleCnt="0"/>
      <dgm:spPr/>
    </dgm:pt>
    <dgm:pt modelId="{B72C19B5-48F7-4284-B70A-AEC1639DDBD2}" type="pres">
      <dgm:prSet presAssocID="{82E0E491-7FF7-4649-A7C1-D9E37E804B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3AAB16C-7B16-41C6-A598-2B4E458290C1}" type="pres">
      <dgm:prSet presAssocID="{FA609061-623D-43BF-AFEC-D4EB40AD874A}" presName="spacer" presStyleCnt="0"/>
      <dgm:spPr/>
    </dgm:pt>
    <dgm:pt modelId="{CB0A1CFF-27CB-4BC7-A0AC-A5697389FD0F}" type="pres">
      <dgm:prSet presAssocID="{6EE9F9F9-A89D-4FD7-A035-A077EB06D28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CD57611-3D49-4781-8F5A-CCDF4697927D}" type="pres">
      <dgm:prSet presAssocID="{882E38B2-A099-456F-971F-6CA3C05035F8}" presName="spacer" presStyleCnt="0"/>
      <dgm:spPr/>
    </dgm:pt>
    <dgm:pt modelId="{05ECCB8E-4977-4290-A714-C7A5FDD8854D}" type="pres">
      <dgm:prSet presAssocID="{78A7C069-8983-4C2A-8572-3EE3CCE322C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EDF4A1E-A41B-402E-87D4-F2A06BE7A408}" type="presOf" srcId="{82E0E491-7FF7-4649-A7C1-D9E37E804B45}" destId="{B72C19B5-48F7-4284-B70A-AEC1639DDBD2}" srcOrd="0" destOrd="0" presId="urn:microsoft.com/office/officeart/2005/8/layout/vList2"/>
    <dgm:cxn modelId="{645E611F-4416-4048-863B-D9684989DABC}" srcId="{5C8AD5D9-F705-4192-8F78-AF27C1334812}" destId="{78A7C069-8983-4C2A-8572-3EE3CCE322C9}" srcOrd="4" destOrd="0" parTransId="{15642A27-B2BE-47EA-9E7B-019E6FB4CB2F}" sibTransId="{5DF0CC15-6E03-42AB-A03E-B99AB2C9D574}"/>
    <dgm:cxn modelId="{400E3624-3E14-41AE-AE5D-0C06007B0234}" srcId="{5C8AD5D9-F705-4192-8F78-AF27C1334812}" destId="{6EE9F9F9-A89D-4FD7-A035-A077EB06D282}" srcOrd="3" destOrd="0" parTransId="{A8A50E46-4196-4968-A243-9902594546B9}" sibTransId="{882E38B2-A099-456F-971F-6CA3C05035F8}"/>
    <dgm:cxn modelId="{34C00B28-1998-4FAF-8CB6-FE5C500F919D}" type="presOf" srcId="{78A7C069-8983-4C2A-8572-3EE3CCE322C9}" destId="{05ECCB8E-4977-4290-A714-C7A5FDD8854D}" srcOrd="0" destOrd="0" presId="urn:microsoft.com/office/officeart/2005/8/layout/vList2"/>
    <dgm:cxn modelId="{4DA3B367-D30A-49EA-9296-22E7D14F7200}" type="presOf" srcId="{5C8AD5D9-F705-4192-8F78-AF27C1334812}" destId="{1B3E9AF2-160A-4D68-8B8A-E541266BD1F9}" srcOrd="0" destOrd="0" presId="urn:microsoft.com/office/officeart/2005/8/layout/vList2"/>
    <dgm:cxn modelId="{1C1EA084-F1C5-46E5-A3C1-2662D166FD06}" type="presOf" srcId="{BBCB560C-E23D-47ED-9EFF-066377A06CE7}" destId="{DCF314CF-2FF5-4DB9-8F1F-87275A5BA09D}" srcOrd="0" destOrd="0" presId="urn:microsoft.com/office/officeart/2005/8/layout/vList2"/>
    <dgm:cxn modelId="{8CC57E9C-3461-48A9-BE17-691F830BEE8B}" srcId="{5C8AD5D9-F705-4192-8F78-AF27C1334812}" destId="{82E0E491-7FF7-4649-A7C1-D9E37E804B45}" srcOrd="2" destOrd="0" parTransId="{D2A30670-4BA0-4917-83D2-C37DCB7A27AE}" sibTransId="{FA609061-623D-43BF-AFEC-D4EB40AD874A}"/>
    <dgm:cxn modelId="{791220A1-515C-451F-9C1B-0DEA3EA78DC9}" type="presOf" srcId="{6EE9F9F9-A89D-4FD7-A035-A077EB06D282}" destId="{CB0A1CFF-27CB-4BC7-A0AC-A5697389FD0F}" srcOrd="0" destOrd="0" presId="urn:microsoft.com/office/officeart/2005/8/layout/vList2"/>
    <dgm:cxn modelId="{05934EAD-77E1-46C8-B9BF-AED6D495615D}" srcId="{5C8AD5D9-F705-4192-8F78-AF27C1334812}" destId="{BBCB560C-E23D-47ED-9EFF-066377A06CE7}" srcOrd="0" destOrd="0" parTransId="{E179BB31-4352-4925-B55B-A163EF3D55B5}" sibTransId="{9E067131-D1C4-4227-814D-C99C816ABE2D}"/>
    <dgm:cxn modelId="{D8013BCB-2179-42BD-A3A6-3965F75D3938}" srcId="{5C8AD5D9-F705-4192-8F78-AF27C1334812}" destId="{14A99D5E-7122-42B6-AE10-275B19AAA2A2}" srcOrd="1" destOrd="0" parTransId="{0721AEC5-3246-48C7-972C-814BFD54BFF7}" sibTransId="{D6AFF518-7CCF-4A64-A473-0A2F6FF6D862}"/>
    <dgm:cxn modelId="{0C5797F0-77F6-42A5-86B3-B4075F6ADC01}" type="presOf" srcId="{14A99D5E-7122-42B6-AE10-275B19AAA2A2}" destId="{D8B495A0-1FB7-4BFA-9004-516CE08A88F5}" srcOrd="0" destOrd="0" presId="urn:microsoft.com/office/officeart/2005/8/layout/vList2"/>
    <dgm:cxn modelId="{4ABBAA83-94DD-45BC-B94C-EB45023C258E}" type="presParOf" srcId="{1B3E9AF2-160A-4D68-8B8A-E541266BD1F9}" destId="{DCF314CF-2FF5-4DB9-8F1F-87275A5BA09D}" srcOrd="0" destOrd="0" presId="urn:microsoft.com/office/officeart/2005/8/layout/vList2"/>
    <dgm:cxn modelId="{F85FE1DE-AD1A-42D6-B923-DC599C0401B8}" type="presParOf" srcId="{1B3E9AF2-160A-4D68-8B8A-E541266BD1F9}" destId="{F2851090-39FA-4705-8B4E-D081D0DFD6C1}" srcOrd="1" destOrd="0" presId="urn:microsoft.com/office/officeart/2005/8/layout/vList2"/>
    <dgm:cxn modelId="{3F36E885-922B-4D7E-80CA-95925F3461EA}" type="presParOf" srcId="{1B3E9AF2-160A-4D68-8B8A-E541266BD1F9}" destId="{D8B495A0-1FB7-4BFA-9004-516CE08A88F5}" srcOrd="2" destOrd="0" presId="urn:microsoft.com/office/officeart/2005/8/layout/vList2"/>
    <dgm:cxn modelId="{489197AD-2365-4FD9-A40E-2463938B6613}" type="presParOf" srcId="{1B3E9AF2-160A-4D68-8B8A-E541266BD1F9}" destId="{5645F6A0-3524-4FB2-A84C-377EBA78F05C}" srcOrd="3" destOrd="0" presId="urn:microsoft.com/office/officeart/2005/8/layout/vList2"/>
    <dgm:cxn modelId="{65FE11D0-B299-47E6-A912-DB83E635DEA9}" type="presParOf" srcId="{1B3E9AF2-160A-4D68-8B8A-E541266BD1F9}" destId="{B72C19B5-48F7-4284-B70A-AEC1639DDBD2}" srcOrd="4" destOrd="0" presId="urn:microsoft.com/office/officeart/2005/8/layout/vList2"/>
    <dgm:cxn modelId="{663CC396-84A7-4D1E-8479-7AD72AA749A6}" type="presParOf" srcId="{1B3E9AF2-160A-4D68-8B8A-E541266BD1F9}" destId="{13AAB16C-7B16-41C6-A598-2B4E458290C1}" srcOrd="5" destOrd="0" presId="urn:microsoft.com/office/officeart/2005/8/layout/vList2"/>
    <dgm:cxn modelId="{83AEF670-FD4E-4563-BB4B-8218A8282243}" type="presParOf" srcId="{1B3E9AF2-160A-4D68-8B8A-E541266BD1F9}" destId="{CB0A1CFF-27CB-4BC7-A0AC-A5697389FD0F}" srcOrd="6" destOrd="0" presId="urn:microsoft.com/office/officeart/2005/8/layout/vList2"/>
    <dgm:cxn modelId="{09DD9902-2A6F-4A98-B293-39B1B3A031D8}" type="presParOf" srcId="{1B3E9AF2-160A-4D68-8B8A-E541266BD1F9}" destId="{BCD57611-3D49-4781-8F5A-CCDF4697927D}" srcOrd="7" destOrd="0" presId="urn:microsoft.com/office/officeart/2005/8/layout/vList2"/>
    <dgm:cxn modelId="{F941735D-45EE-4915-9EAA-D901BD82CC29}" type="presParOf" srcId="{1B3E9AF2-160A-4D68-8B8A-E541266BD1F9}" destId="{05ECCB8E-4977-4290-A714-C7A5FDD8854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4773ED-560D-420B-85E3-FFC0FD08F44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71F84-0230-4446-8914-119394E59E33}">
      <dgm:prSet phldrT="[Text]"/>
      <dgm:spPr/>
      <dgm:t>
        <a:bodyPr/>
        <a:lstStyle/>
        <a:p>
          <a:r>
            <a:rPr lang="en-US" dirty="0">
              <a:latin typeface="Montserrat SemiBold" panose="00000700000000000000" pitchFamily="2" charset="0"/>
            </a:rPr>
            <a:t>Each hospital/organization will have 1+ Site Administrator who is responsible to setup the group site and for sending invitations to their users</a:t>
          </a:r>
        </a:p>
      </dgm:t>
    </dgm:pt>
    <dgm:pt modelId="{37EB9C85-9346-4120-BC38-621D6BF28A9F}" type="parTrans" cxnId="{F45D4692-BFD9-42A1-8D56-67861184F8CF}">
      <dgm:prSet/>
      <dgm:spPr/>
      <dgm:t>
        <a:bodyPr/>
        <a:lstStyle/>
        <a:p>
          <a:endParaRPr lang="en-US"/>
        </a:p>
      </dgm:t>
    </dgm:pt>
    <dgm:pt modelId="{9F8BFA40-50D6-4E9F-9CF6-15D90D68116F}" type="sibTrans" cxnId="{F45D4692-BFD9-42A1-8D56-67861184F8CF}">
      <dgm:prSet/>
      <dgm:spPr/>
      <dgm:t>
        <a:bodyPr/>
        <a:lstStyle/>
        <a:p>
          <a:endParaRPr lang="en-US"/>
        </a:p>
      </dgm:t>
    </dgm:pt>
    <dgm:pt modelId="{9118BFA0-97AD-4437-974E-D7F1F634F855}">
      <dgm:prSet phldrT="[Text]"/>
      <dgm:spPr/>
      <dgm:t>
        <a:bodyPr/>
        <a:lstStyle/>
        <a:p>
          <a:r>
            <a:rPr lang="en-US" dirty="0">
              <a:latin typeface="Montserrat SemiBold" panose="00000700000000000000" pitchFamily="2" charset="0"/>
            </a:rPr>
            <a:t>Send </a:t>
          </a:r>
          <a:r>
            <a:rPr lang="en-US" dirty="0" err="1">
              <a:latin typeface="Montserrat SemiBold" panose="00000700000000000000" pitchFamily="2" charset="0"/>
            </a:rPr>
            <a:t>eReferrals</a:t>
          </a:r>
          <a:r>
            <a:rPr lang="en-US" dirty="0">
              <a:latin typeface="Montserrat SemiBold" panose="00000700000000000000" pitchFamily="2" charset="0"/>
            </a:rPr>
            <a:t>!</a:t>
          </a:r>
        </a:p>
      </dgm:t>
    </dgm:pt>
    <dgm:pt modelId="{6DD85264-AD99-4AA1-BAEF-DB58AD5BA8DE}" type="parTrans" cxnId="{29B0B119-17DC-4476-B060-3BE92BBB137F}">
      <dgm:prSet/>
      <dgm:spPr/>
      <dgm:t>
        <a:bodyPr/>
        <a:lstStyle/>
        <a:p>
          <a:endParaRPr lang="en-US"/>
        </a:p>
      </dgm:t>
    </dgm:pt>
    <dgm:pt modelId="{2CB8FB2C-5141-44ED-9C91-3C3C4EC76F8A}" type="sibTrans" cxnId="{29B0B119-17DC-4476-B060-3BE92BBB137F}">
      <dgm:prSet/>
      <dgm:spPr/>
      <dgm:t>
        <a:bodyPr/>
        <a:lstStyle/>
        <a:p>
          <a:endParaRPr lang="en-US"/>
        </a:p>
      </dgm:t>
    </dgm:pt>
    <dgm:pt modelId="{0075E1F3-3AD0-4A10-A43C-7EB509697FAE}">
      <dgm:prSet/>
      <dgm:spPr/>
      <dgm:t>
        <a:bodyPr/>
        <a:lstStyle/>
        <a:p>
          <a:r>
            <a:rPr lang="en-US" dirty="0">
              <a:latin typeface="Montserrat SemiBold" panose="00000700000000000000" pitchFamily="2" charset="0"/>
            </a:rPr>
            <a:t>Individual users setup personal Ocean account and join the group site</a:t>
          </a:r>
        </a:p>
      </dgm:t>
    </dgm:pt>
    <dgm:pt modelId="{8720CAFC-1EA3-48BD-8B23-974BC4F46353}" type="parTrans" cxnId="{6A40C6E3-DE52-4C48-BE03-4DC44D7F3441}">
      <dgm:prSet/>
      <dgm:spPr/>
      <dgm:t>
        <a:bodyPr/>
        <a:lstStyle/>
        <a:p>
          <a:endParaRPr lang="en-US"/>
        </a:p>
      </dgm:t>
    </dgm:pt>
    <dgm:pt modelId="{BC119406-DFF6-4529-AA36-46D002113003}" type="sibTrans" cxnId="{6A40C6E3-DE52-4C48-BE03-4DC44D7F3441}">
      <dgm:prSet/>
      <dgm:spPr/>
      <dgm:t>
        <a:bodyPr/>
        <a:lstStyle/>
        <a:p>
          <a:endParaRPr lang="en-US"/>
        </a:p>
      </dgm:t>
    </dgm:pt>
    <dgm:pt modelId="{F28FBE16-09DE-46AE-B86B-1BAB396F60E2}" type="pres">
      <dgm:prSet presAssocID="{B74773ED-560D-420B-85E3-FFC0FD08F44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854298E-08E4-4C3E-9E92-4499AB626B76}" type="pres">
      <dgm:prSet presAssocID="{9118BFA0-97AD-4437-974E-D7F1F634F855}" presName="Accent3" presStyleCnt="0"/>
      <dgm:spPr/>
    </dgm:pt>
    <dgm:pt modelId="{874DF3A7-8A11-4B4A-BA7D-FED7CD9AD495}" type="pres">
      <dgm:prSet presAssocID="{9118BFA0-97AD-4437-974E-D7F1F634F855}" presName="Accent" presStyleLbl="node1" presStyleIdx="0" presStyleCnt="3"/>
      <dgm:spPr/>
    </dgm:pt>
    <dgm:pt modelId="{7379B23F-750D-44AA-AFE0-64D785F63D22}" type="pres">
      <dgm:prSet presAssocID="{9118BFA0-97AD-4437-974E-D7F1F634F855}" presName="ParentBackground3" presStyleCnt="0"/>
      <dgm:spPr/>
    </dgm:pt>
    <dgm:pt modelId="{5C3D7A45-F8AC-4702-AEAC-127AA858B550}" type="pres">
      <dgm:prSet presAssocID="{9118BFA0-97AD-4437-974E-D7F1F634F855}" presName="ParentBackground" presStyleLbl="fgAcc1" presStyleIdx="0" presStyleCnt="3"/>
      <dgm:spPr/>
    </dgm:pt>
    <dgm:pt modelId="{58F483B5-3701-4C24-BE2C-2DEA3951F2EF}" type="pres">
      <dgm:prSet presAssocID="{9118BFA0-97AD-4437-974E-D7F1F634F85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081A939-518E-4563-97EE-D8E5EE677DFE}" type="pres">
      <dgm:prSet presAssocID="{0075E1F3-3AD0-4A10-A43C-7EB509697FAE}" presName="Accent2" presStyleCnt="0"/>
      <dgm:spPr/>
    </dgm:pt>
    <dgm:pt modelId="{008D8BA7-590D-47F0-9121-F93CB0C14266}" type="pres">
      <dgm:prSet presAssocID="{0075E1F3-3AD0-4A10-A43C-7EB509697FAE}" presName="Accent" presStyleLbl="node1" presStyleIdx="1" presStyleCnt="3"/>
      <dgm:spPr/>
    </dgm:pt>
    <dgm:pt modelId="{4C5E1B01-6C77-4423-93A3-21E41B9A2D1F}" type="pres">
      <dgm:prSet presAssocID="{0075E1F3-3AD0-4A10-A43C-7EB509697FAE}" presName="ParentBackground2" presStyleCnt="0"/>
      <dgm:spPr/>
    </dgm:pt>
    <dgm:pt modelId="{AEBF362F-F21D-4F82-A6F3-B41EE88D4C1D}" type="pres">
      <dgm:prSet presAssocID="{0075E1F3-3AD0-4A10-A43C-7EB509697FAE}" presName="ParentBackground" presStyleLbl="fgAcc1" presStyleIdx="1" presStyleCnt="3"/>
      <dgm:spPr/>
    </dgm:pt>
    <dgm:pt modelId="{5D62C18A-D217-4EA9-B568-44522A50D612}" type="pres">
      <dgm:prSet presAssocID="{0075E1F3-3AD0-4A10-A43C-7EB509697FA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31B3A6-2E08-4262-9236-5FAC773B3313}" type="pres">
      <dgm:prSet presAssocID="{D8471F84-0230-4446-8914-119394E59E33}" presName="Accent1" presStyleCnt="0"/>
      <dgm:spPr/>
    </dgm:pt>
    <dgm:pt modelId="{7AEA32B6-9463-4BC8-9381-1BE4160A8E29}" type="pres">
      <dgm:prSet presAssocID="{D8471F84-0230-4446-8914-119394E59E33}" presName="Accent" presStyleLbl="node1" presStyleIdx="2" presStyleCnt="3"/>
      <dgm:spPr/>
    </dgm:pt>
    <dgm:pt modelId="{12E3999E-B283-4239-B4DC-CEC673C58AB8}" type="pres">
      <dgm:prSet presAssocID="{D8471F84-0230-4446-8914-119394E59E33}" presName="ParentBackground1" presStyleCnt="0"/>
      <dgm:spPr/>
    </dgm:pt>
    <dgm:pt modelId="{9B12A5D1-DF3B-4E55-B32D-04B9D96D3B0D}" type="pres">
      <dgm:prSet presAssocID="{D8471F84-0230-4446-8914-119394E59E33}" presName="ParentBackground" presStyleLbl="fgAcc1" presStyleIdx="2" presStyleCnt="3"/>
      <dgm:spPr/>
    </dgm:pt>
    <dgm:pt modelId="{CE5C0726-E9C4-426C-9330-E6D0C0E6050A}" type="pres">
      <dgm:prSet presAssocID="{D8471F84-0230-4446-8914-119394E59E3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9B0B119-17DC-4476-B060-3BE92BBB137F}" srcId="{B74773ED-560D-420B-85E3-FFC0FD08F441}" destId="{9118BFA0-97AD-4437-974E-D7F1F634F855}" srcOrd="2" destOrd="0" parTransId="{6DD85264-AD99-4AA1-BAEF-DB58AD5BA8DE}" sibTransId="{2CB8FB2C-5141-44ED-9C91-3C3C4EC76F8A}"/>
    <dgm:cxn modelId="{87564E37-CC74-45C0-A278-D827D45E093A}" type="presOf" srcId="{D8471F84-0230-4446-8914-119394E59E33}" destId="{9B12A5D1-DF3B-4E55-B32D-04B9D96D3B0D}" srcOrd="0" destOrd="0" presId="urn:microsoft.com/office/officeart/2011/layout/CircleProcess"/>
    <dgm:cxn modelId="{4A4E7B3E-F1EA-4C30-9869-9CDD6167AED8}" type="presOf" srcId="{0075E1F3-3AD0-4A10-A43C-7EB509697FAE}" destId="{AEBF362F-F21D-4F82-A6F3-B41EE88D4C1D}" srcOrd="0" destOrd="0" presId="urn:microsoft.com/office/officeart/2011/layout/CircleProcess"/>
    <dgm:cxn modelId="{9BFC0B6D-7A31-429B-98E6-3F48EC30F588}" type="presOf" srcId="{0075E1F3-3AD0-4A10-A43C-7EB509697FAE}" destId="{5D62C18A-D217-4EA9-B568-44522A50D612}" srcOrd="1" destOrd="0" presId="urn:microsoft.com/office/officeart/2011/layout/CircleProcess"/>
    <dgm:cxn modelId="{46DB6A51-6782-4DB7-8851-FA92FB4E3184}" type="presOf" srcId="{D8471F84-0230-4446-8914-119394E59E33}" destId="{CE5C0726-E9C4-426C-9330-E6D0C0E6050A}" srcOrd="1" destOrd="0" presId="urn:microsoft.com/office/officeart/2011/layout/CircleProcess"/>
    <dgm:cxn modelId="{7F1C8576-D11A-43D6-B3D8-9100615F2F7F}" type="presOf" srcId="{B74773ED-560D-420B-85E3-FFC0FD08F441}" destId="{F28FBE16-09DE-46AE-B86B-1BAB396F60E2}" srcOrd="0" destOrd="0" presId="urn:microsoft.com/office/officeart/2011/layout/CircleProcess"/>
    <dgm:cxn modelId="{F45D4692-BFD9-42A1-8D56-67861184F8CF}" srcId="{B74773ED-560D-420B-85E3-FFC0FD08F441}" destId="{D8471F84-0230-4446-8914-119394E59E33}" srcOrd="0" destOrd="0" parTransId="{37EB9C85-9346-4120-BC38-621D6BF28A9F}" sibTransId="{9F8BFA40-50D6-4E9F-9CF6-15D90D68116F}"/>
    <dgm:cxn modelId="{B20594B6-F670-40B6-BB34-B4F037E85E3C}" type="presOf" srcId="{9118BFA0-97AD-4437-974E-D7F1F634F855}" destId="{5C3D7A45-F8AC-4702-AEAC-127AA858B550}" srcOrd="0" destOrd="0" presId="urn:microsoft.com/office/officeart/2011/layout/CircleProcess"/>
    <dgm:cxn modelId="{DC2B8EE1-6286-4D89-A8A3-36EE4AE2E4A0}" type="presOf" srcId="{9118BFA0-97AD-4437-974E-D7F1F634F855}" destId="{58F483B5-3701-4C24-BE2C-2DEA3951F2EF}" srcOrd="1" destOrd="0" presId="urn:microsoft.com/office/officeart/2011/layout/CircleProcess"/>
    <dgm:cxn modelId="{6A40C6E3-DE52-4C48-BE03-4DC44D7F3441}" srcId="{B74773ED-560D-420B-85E3-FFC0FD08F441}" destId="{0075E1F3-3AD0-4A10-A43C-7EB509697FAE}" srcOrd="1" destOrd="0" parTransId="{8720CAFC-1EA3-48BD-8B23-974BC4F46353}" sibTransId="{BC119406-DFF6-4529-AA36-46D002113003}"/>
    <dgm:cxn modelId="{255E9623-F0A8-49EC-A3D4-453F72688247}" type="presParOf" srcId="{F28FBE16-09DE-46AE-B86B-1BAB396F60E2}" destId="{F854298E-08E4-4C3E-9E92-4499AB626B76}" srcOrd="0" destOrd="0" presId="urn:microsoft.com/office/officeart/2011/layout/CircleProcess"/>
    <dgm:cxn modelId="{FA0DDD59-C810-4866-8E9B-DFCEC50BD830}" type="presParOf" srcId="{F854298E-08E4-4C3E-9E92-4499AB626B76}" destId="{874DF3A7-8A11-4B4A-BA7D-FED7CD9AD495}" srcOrd="0" destOrd="0" presId="urn:microsoft.com/office/officeart/2011/layout/CircleProcess"/>
    <dgm:cxn modelId="{7EBB92A4-BCC7-486A-AE9C-9EEC3007162A}" type="presParOf" srcId="{F28FBE16-09DE-46AE-B86B-1BAB396F60E2}" destId="{7379B23F-750D-44AA-AFE0-64D785F63D22}" srcOrd="1" destOrd="0" presId="urn:microsoft.com/office/officeart/2011/layout/CircleProcess"/>
    <dgm:cxn modelId="{5DB77172-669A-46DC-A6C3-276EEF6444A5}" type="presParOf" srcId="{7379B23F-750D-44AA-AFE0-64D785F63D22}" destId="{5C3D7A45-F8AC-4702-AEAC-127AA858B550}" srcOrd="0" destOrd="0" presId="urn:microsoft.com/office/officeart/2011/layout/CircleProcess"/>
    <dgm:cxn modelId="{A3C1573B-5104-4149-A284-F3FD9BD9FB2D}" type="presParOf" srcId="{F28FBE16-09DE-46AE-B86B-1BAB396F60E2}" destId="{58F483B5-3701-4C24-BE2C-2DEA3951F2EF}" srcOrd="2" destOrd="0" presId="urn:microsoft.com/office/officeart/2011/layout/CircleProcess"/>
    <dgm:cxn modelId="{737A1238-AD51-4F43-9975-CB8FE6DBD075}" type="presParOf" srcId="{F28FBE16-09DE-46AE-B86B-1BAB396F60E2}" destId="{7081A939-518E-4563-97EE-D8E5EE677DFE}" srcOrd="3" destOrd="0" presId="urn:microsoft.com/office/officeart/2011/layout/CircleProcess"/>
    <dgm:cxn modelId="{6E8F0DE6-1DA6-4FD5-B382-38E1AED7100C}" type="presParOf" srcId="{7081A939-518E-4563-97EE-D8E5EE677DFE}" destId="{008D8BA7-590D-47F0-9121-F93CB0C14266}" srcOrd="0" destOrd="0" presId="urn:microsoft.com/office/officeart/2011/layout/CircleProcess"/>
    <dgm:cxn modelId="{70CE4A53-B74F-4606-AB4C-FFA8E5998039}" type="presParOf" srcId="{F28FBE16-09DE-46AE-B86B-1BAB396F60E2}" destId="{4C5E1B01-6C77-4423-93A3-21E41B9A2D1F}" srcOrd="4" destOrd="0" presId="urn:microsoft.com/office/officeart/2011/layout/CircleProcess"/>
    <dgm:cxn modelId="{C65F6347-72D9-40EC-A979-82E930222DD6}" type="presParOf" srcId="{4C5E1B01-6C77-4423-93A3-21E41B9A2D1F}" destId="{AEBF362F-F21D-4F82-A6F3-B41EE88D4C1D}" srcOrd="0" destOrd="0" presId="urn:microsoft.com/office/officeart/2011/layout/CircleProcess"/>
    <dgm:cxn modelId="{AFB2F84A-6A5B-454C-92A6-9807A11F8419}" type="presParOf" srcId="{F28FBE16-09DE-46AE-B86B-1BAB396F60E2}" destId="{5D62C18A-D217-4EA9-B568-44522A50D612}" srcOrd="5" destOrd="0" presId="urn:microsoft.com/office/officeart/2011/layout/CircleProcess"/>
    <dgm:cxn modelId="{F42A76BB-90F2-448B-9C18-20D894B189C2}" type="presParOf" srcId="{F28FBE16-09DE-46AE-B86B-1BAB396F60E2}" destId="{2E31B3A6-2E08-4262-9236-5FAC773B3313}" srcOrd="6" destOrd="0" presId="urn:microsoft.com/office/officeart/2011/layout/CircleProcess"/>
    <dgm:cxn modelId="{819908F1-E70B-4F59-A148-7667422C2371}" type="presParOf" srcId="{2E31B3A6-2E08-4262-9236-5FAC773B3313}" destId="{7AEA32B6-9463-4BC8-9381-1BE4160A8E29}" srcOrd="0" destOrd="0" presId="urn:microsoft.com/office/officeart/2011/layout/CircleProcess"/>
    <dgm:cxn modelId="{CD88E293-79A5-4025-AF4D-8F6C26115BC2}" type="presParOf" srcId="{F28FBE16-09DE-46AE-B86B-1BAB396F60E2}" destId="{12E3999E-B283-4239-B4DC-CEC673C58AB8}" srcOrd="7" destOrd="0" presId="urn:microsoft.com/office/officeart/2011/layout/CircleProcess"/>
    <dgm:cxn modelId="{0DE0819A-5AC8-487E-BAFC-13819BA0121C}" type="presParOf" srcId="{12E3999E-B283-4239-B4DC-CEC673C58AB8}" destId="{9B12A5D1-DF3B-4E55-B32D-04B9D96D3B0D}" srcOrd="0" destOrd="0" presId="urn:microsoft.com/office/officeart/2011/layout/CircleProcess"/>
    <dgm:cxn modelId="{33C44A07-7B68-46B0-AC45-394F9E332DF0}" type="presParOf" srcId="{F28FBE16-09DE-46AE-B86B-1BAB396F60E2}" destId="{CE5C0726-E9C4-426C-9330-E6D0C0E6050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C2FE8F-17FD-4A77-87AD-F6E2D0FC35E7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740D65-FE3B-490C-8DC3-659E43221CBF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Montserrat SemiBold" panose="00000700000000000000" pitchFamily="2" charset="0"/>
            </a:rPr>
            <a:t>Log in to your account on Ocean</a:t>
          </a:r>
        </a:p>
      </dgm:t>
    </dgm:pt>
    <dgm:pt modelId="{F7E822B9-4083-4569-862E-28386215A0EF}" type="parTrans" cxnId="{C1C7029C-0664-4C4A-A117-EA87BD87D7A4}">
      <dgm:prSet/>
      <dgm:spPr/>
      <dgm:t>
        <a:bodyPr/>
        <a:lstStyle/>
        <a:p>
          <a:endParaRPr lang="en-US"/>
        </a:p>
      </dgm:t>
    </dgm:pt>
    <dgm:pt modelId="{CA57DD54-0BD8-4059-8A00-F45F9F07C78C}" type="sibTrans" cxnId="{C1C7029C-0664-4C4A-A117-EA87BD87D7A4}">
      <dgm:prSet/>
      <dgm:spPr/>
      <dgm:t>
        <a:bodyPr/>
        <a:lstStyle/>
        <a:p>
          <a:endParaRPr lang="en-US"/>
        </a:p>
      </dgm:t>
    </dgm:pt>
    <dgm:pt modelId="{1A16A183-61BA-453D-BC66-47682018FA0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Montserrat SemiBold" panose="00000700000000000000" pitchFamily="2" charset="0"/>
            </a:rPr>
            <a:t>From the Healthmap, chose which program you want to apply for:</a:t>
          </a:r>
        </a:p>
      </dgm:t>
    </dgm:pt>
    <dgm:pt modelId="{E0A9D395-32BC-4FC7-A2D9-9E6E93CF5582}" type="parTrans" cxnId="{2CE2CBD0-1C32-4E06-BD14-2556685BC284}">
      <dgm:prSet/>
      <dgm:spPr/>
      <dgm:t>
        <a:bodyPr/>
        <a:lstStyle/>
        <a:p>
          <a:endParaRPr lang="en-US"/>
        </a:p>
      </dgm:t>
    </dgm:pt>
    <dgm:pt modelId="{C059F5D7-A015-48D9-ADF2-6DE9D08C2B6C}" type="sibTrans" cxnId="{2CE2CBD0-1C32-4E06-BD14-2556685BC284}">
      <dgm:prSet/>
      <dgm:spPr/>
      <dgm:t>
        <a:bodyPr/>
        <a:lstStyle/>
        <a:p>
          <a:endParaRPr lang="en-US"/>
        </a:p>
      </dgm:t>
    </dgm:pt>
    <dgm:pt modelId="{2A0033E7-E3EC-4641-92D0-25B5E944DD6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Montserrat SemiBold" panose="00000700000000000000" pitchFamily="2" charset="0"/>
            </a:rPr>
            <a:t>Click Send eReferral</a:t>
          </a:r>
        </a:p>
      </dgm:t>
    </dgm:pt>
    <dgm:pt modelId="{5BF6444E-811E-4873-9D38-E9ADF98DB9C4}" type="parTrans" cxnId="{418BCBAA-5AF7-403B-8FA0-ADEF8AAF1281}">
      <dgm:prSet/>
      <dgm:spPr/>
      <dgm:t>
        <a:bodyPr/>
        <a:lstStyle/>
        <a:p>
          <a:endParaRPr lang="en-US"/>
        </a:p>
      </dgm:t>
    </dgm:pt>
    <dgm:pt modelId="{EC32D91F-89C2-4E3B-8E1B-1AA6726BA64F}" type="sibTrans" cxnId="{418BCBAA-5AF7-403B-8FA0-ADEF8AAF1281}">
      <dgm:prSet/>
      <dgm:spPr/>
      <dgm:t>
        <a:bodyPr/>
        <a:lstStyle/>
        <a:p>
          <a:endParaRPr lang="en-US"/>
        </a:p>
      </dgm:t>
    </dgm:pt>
    <dgm:pt modelId="{B18B2AB5-503F-4782-9239-83CF3A51D698}" type="pres">
      <dgm:prSet presAssocID="{08C2FE8F-17FD-4A77-87AD-F6E2D0FC35E7}" presName="Name0" presStyleCnt="0">
        <dgm:presLayoutVars>
          <dgm:dir/>
          <dgm:animLvl val="lvl"/>
          <dgm:resizeHandles val="exact"/>
        </dgm:presLayoutVars>
      </dgm:prSet>
      <dgm:spPr/>
    </dgm:pt>
    <dgm:pt modelId="{69FB58B2-6530-4D70-AE36-CBAC590A9AE3}" type="pres">
      <dgm:prSet presAssocID="{2A0033E7-E3EC-4641-92D0-25B5E944DD6A}" presName="boxAndChildren" presStyleCnt="0"/>
      <dgm:spPr/>
    </dgm:pt>
    <dgm:pt modelId="{1A686A53-509D-492E-8F96-76545468F685}" type="pres">
      <dgm:prSet presAssocID="{2A0033E7-E3EC-4641-92D0-25B5E944DD6A}" presName="parentTextBox" presStyleLbl="node1" presStyleIdx="0" presStyleCnt="3"/>
      <dgm:spPr/>
    </dgm:pt>
    <dgm:pt modelId="{CDC9EE43-B93F-4806-868F-CC7F43478445}" type="pres">
      <dgm:prSet presAssocID="{C059F5D7-A015-48D9-ADF2-6DE9D08C2B6C}" presName="sp" presStyleCnt="0"/>
      <dgm:spPr/>
    </dgm:pt>
    <dgm:pt modelId="{0647AED4-4DCC-489B-8F39-1D092A0DA289}" type="pres">
      <dgm:prSet presAssocID="{1A16A183-61BA-453D-BC66-47682018FA02}" presName="arrowAndChildren" presStyleCnt="0"/>
      <dgm:spPr/>
    </dgm:pt>
    <dgm:pt modelId="{C1C16A40-DCE3-47CE-941E-06CCA85D0090}" type="pres">
      <dgm:prSet presAssocID="{1A16A183-61BA-453D-BC66-47682018FA02}" presName="parentTextArrow" presStyleLbl="node1" presStyleIdx="1" presStyleCnt="3" custLinFactNeighborX="0" custLinFactNeighborY="-425"/>
      <dgm:spPr/>
    </dgm:pt>
    <dgm:pt modelId="{A9B612D0-B403-4EAF-9A27-5EA1815524D2}" type="pres">
      <dgm:prSet presAssocID="{CA57DD54-0BD8-4059-8A00-F45F9F07C78C}" presName="sp" presStyleCnt="0"/>
      <dgm:spPr/>
    </dgm:pt>
    <dgm:pt modelId="{2A54FCE6-23F5-474F-B6BD-7E0B87431F46}" type="pres">
      <dgm:prSet presAssocID="{97740D65-FE3B-490C-8DC3-659E43221CBF}" presName="arrowAndChildren" presStyleCnt="0"/>
      <dgm:spPr/>
    </dgm:pt>
    <dgm:pt modelId="{5A6F2FCD-C243-4E46-B60C-6484E737791A}" type="pres">
      <dgm:prSet presAssocID="{97740D65-FE3B-490C-8DC3-659E43221CBF}" presName="parentTextArrow" presStyleLbl="node1" presStyleIdx="2" presStyleCnt="3"/>
      <dgm:spPr/>
    </dgm:pt>
  </dgm:ptLst>
  <dgm:cxnLst>
    <dgm:cxn modelId="{2F3ED400-C405-4456-ADE7-B76D4F170FCB}" type="presOf" srcId="{97740D65-FE3B-490C-8DC3-659E43221CBF}" destId="{5A6F2FCD-C243-4E46-B60C-6484E737791A}" srcOrd="0" destOrd="0" presId="urn:microsoft.com/office/officeart/2005/8/layout/process4"/>
    <dgm:cxn modelId="{D8951524-8C94-48B1-859C-6A426195B22D}" type="presOf" srcId="{08C2FE8F-17FD-4A77-87AD-F6E2D0FC35E7}" destId="{B18B2AB5-503F-4782-9239-83CF3A51D698}" srcOrd="0" destOrd="0" presId="urn:microsoft.com/office/officeart/2005/8/layout/process4"/>
    <dgm:cxn modelId="{231B2A2A-37F4-45AB-B3F8-4DA3CFE56802}" type="presOf" srcId="{2A0033E7-E3EC-4641-92D0-25B5E944DD6A}" destId="{1A686A53-509D-492E-8F96-76545468F685}" srcOrd="0" destOrd="0" presId="urn:microsoft.com/office/officeart/2005/8/layout/process4"/>
    <dgm:cxn modelId="{464A7758-33B6-42CB-9095-064B7413B4AF}" type="presOf" srcId="{1A16A183-61BA-453D-BC66-47682018FA02}" destId="{C1C16A40-DCE3-47CE-941E-06CCA85D0090}" srcOrd="0" destOrd="0" presId="urn:microsoft.com/office/officeart/2005/8/layout/process4"/>
    <dgm:cxn modelId="{C1C7029C-0664-4C4A-A117-EA87BD87D7A4}" srcId="{08C2FE8F-17FD-4A77-87AD-F6E2D0FC35E7}" destId="{97740D65-FE3B-490C-8DC3-659E43221CBF}" srcOrd="0" destOrd="0" parTransId="{F7E822B9-4083-4569-862E-28386215A0EF}" sibTransId="{CA57DD54-0BD8-4059-8A00-F45F9F07C78C}"/>
    <dgm:cxn modelId="{418BCBAA-5AF7-403B-8FA0-ADEF8AAF1281}" srcId="{08C2FE8F-17FD-4A77-87AD-F6E2D0FC35E7}" destId="{2A0033E7-E3EC-4641-92D0-25B5E944DD6A}" srcOrd="2" destOrd="0" parTransId="{5BF6444E-811E-4873-9D38-E9ADF98DB9C4}" sibTransId="{EC32D91F-89C2-4E3B-8E1B-1AA6726BA64F}"/>
    <dgm:cxn modelId="{2CE2CBD0-1C32-4E06-BD14-2556685BC284}" srcId="{08C2FE8F-17FD-4A77-87AD-F6E2D0FC35E7}" destId="{1A16A183-61BA-453D-BC66-47682018FA02}" srcOrd="1" destOrd="0" parTransId="{E0A9D395-32BC-4FC7-A2D9-9E6E93CF5582}" sibTransId="{C059F5D7-A015-48D9-ADF2-6DE9D08C2B6C}"/>
    <dgm:cxn modelId="{0EEE27AC-B3BA-4388-85F3-65CAA7AA1CC5}" type="presParOf" srcId="{B18B2AB5-503F-4782-9239-83CF3A51D698}" destId="{69FB58B2-6530-4D70-AE36-CBAC590A9AE3}" srcOrd="0" destOrd="0" presId="urn:microsoft.com/office/officeart/2005/8/layout/process4"/>
    <dgm:cxn modelId="{025B5C2B-4818-48D3-B374-329FC0AD2640}" type="presParOf" srcId="{69FB58B2-6530-4D70-AE36-CBAC590A9AE3}" destId="{1A686A53-509D-492E-8F96-76545468F685}" srcOrd="0" destOrd="0" presId="urn:microsoft.com/office/officeart/2005/8/layout/process4"/>
    <dgm:cxn modelId="{CD86487F-2DB5-4EC8-A8A8-0B07397B1454}" type="presParOf" srcId="{B18B2AB5-503F-4782-9239-83CF3A51D698}" destId="{CDC9EE43-B93F-4806-868F-CC7F43478445}" srcOrd="1" destOrd="0" presId="urn:microsoft.com/office/officeart/2005/8/layout/process4"/>
    <dgm:cxn modelId="{7F4DFCA0-11B3-49F9-83A8-8FA360E708FC}" type="presParOf" srcId="{B18B2AB5-503F-4782-9239-83CF3A51D698}" destId="{0647AED4-4DCC-489B-8F39-1D092A0DA289}" srcOrd="2" destOrd="0" presId="urn:microsoft.com/office/officeart/2005/8/layout/process4"/>
    <dgm:cxn modelId="{12FD78A5-46FF-49D9-8E62-3E35A75CC09E}" type="presParOf" srcId="{0647AED4-4DCC-489B-8F39-1D092A0DA289}" destId="{C1C16A40-DCE3-47CE-941E-06CCA85D0090}" srcOrd="0" destOrd="0" presId="urn:microsoft.com/office/officeart/2005/8/layout/process4"/>
    <dgm:cxn modelId="{D48F385D-EB45-4FA1-95D8-1434B4944C9D}" type="presParOf" srcId="{B18B2AB5-503F-4782-9239-83CF3A51D698}" destId="{A9B612D0-B403-4EAF-9A27-5EA1815524D2}" srcOrd="3" destOrd="0" presId="urn:microsoft.com/office/officeart/2005/8/layout/process4"/>
    <dgm:cxn modelId="{F264A857-FF44-4313-A7F7-EDA3132E42A3}" type="presParOf" srcId="{B18B2AB5-503F-4782-9239-83CF3A51D698}" destId="{2A54FCE6-23F5-474F-B6BD-7E0B87431F46}" srcOrd="4" destOrd="0" presId="urn:microsoft.com/office/officeart/2005/8/layout/process4"/>
    <dgm:cxn modelId="{F1CD18C9-6414-4153-81EF-CBB57104C864}" type="presParOf" srcId="{2A54FCE6-23F5-474F-B6BD-7E0B87431F46}" destId="{5A6F2FCD-C243-4E46-B60C-6484E73779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265A65-8692-4AAE-8F83-706DB18B95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E1F3E3-3BB2-43CE-8BED-EE5633EE6AD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Montserrat SemiBold" panose="00000700000000000000" pitchFamily="2" charset="0"/>
            </a:rPr>
            <a:t>If your patient/client no longer consents, has had an acute change in medical status, has deceased or any other reason, you may cancel the referral directly in OCEAN</a:t>
          </a:r>
        </a:p>
      </dgm:t>
    </dgm:pt>
    <dgm:pt modelId="{558E2ABD-72CC-4C6A-91D6-C9B770BCB06B}" type="parTrans" cxnId="{199D08A9-1E36-49B0-9323-CF41A50A074C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28B869D2-ABE8-4114-8B79-4CFE9BCAEA97}" type="sibTrans" cxnId="{199D08A9-1E36-49B0-9323-CF41A50A074C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12459C42-ED41-48DF-888D-7445EAE858D6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Montserrat SemiBold" panose="00000700000000000000" pitchFamily="2" charset="0"/>
            </a:rPr>
            <a:t>Open the referral from your Sent list</a:t>
          </a:r>
        </a:p>
      </dgm:t>
    </dgm:pt>
    <dgm:pt modelId="{8451A01E-966E-4C5A-9205-D30C8025E8DC}" type="parTrans" cxnId="{0A1F5721-9800-4BC4-A140-C2C3389316F6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349BE83F-B9E9-42BE-A421-0219D8152B3D}" type="sibTrans" cxnId="{0A1F5721-9800-4BC4-A140-C2C3389316F6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A05E8A65-75BC-4FEC-A34D-B6C3EDFBC210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Montserrat SemiBold" panose="00000700000000000000" pitchFamily="2" charset="0"/>
            </a:rPr>
            <a:t>Under Action – select Cancel Referral and provide a reason</a:t>
          </a:r>
          <a:endParaRPr lang="en-US" dirty="0">
            <a:solidFill>
              <a:schemeClr val="tx1"/>
            </a:solidFill>
            <a:latin typeface="Montserrat SemiBold" panose="00000700000000000000" pitchFamily="2" charset="0"/>
          </a:endParaRPr>
        </a:p>
      </dgm:t>
    </dgm:pt>
    <dgm:pt modelId="{1AE45D75-F407-4D6B-9839-AD88987668F1}" type="parTrans" cxnId="{9AD4B70A-B142-47AB-BD4C-38393BB46CFD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500300E4-F471-4DD4-ADC9-0E90B1FFB9F6}" type="sibTrans" cxnId="{9AD4B70A-B142-47AB-BD4C-38393BB46CFD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E9A8FE5D-B237-4A0D-A64B-6E72BE49E5A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Montserrat SemiBold" panose="00000700000000000000" pitchFamily="2" charset="0"/>
            </a:rPr>
            <a:t>This sends a message directly to Bruyère/TRC</a:t>
          </a:r>
        </a:p>
      </dgm:t>
    </dgm:pt>
    <dgm:pt modelId="{1C638CA6-291C-4978-9B04-BDBDE34B1D9B}" type="parTrans" cxnId="{E85A6181-7A0A-4662-81C4-375D061D0999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9A084813-E175-4758-B98E-19E6C49BE2AE}" type="sibTrans" cxnId="{E85A6181-7A0A-4662-81C4-375D061D0999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949B650F-6043-4D7C-8E64-07ED4102A905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Montserrat SemiBold" panose="00000700000000000000" pitchFamily="2" charset="0"/>
            </a:rPr>
            <a:t>No further action required</a:t>
          </a:r>
          <a:endParaRPr lang="en-US" dirty="0">
            <a:solidFill>
              <a:schemeClr val="tx1"/>
            </a:solidFill>
            <a:latin typeface="Montserrat SemiBold" panose="00000700000000000000" pitchFamily="2" charset="0"/>
          </a:endParaRPr>
        </a:p>
      </dgm:t>
    </dgm:pt>
    <dgm:pt modelId="{ABBC35C0-F5F9-473C-A0CB-50539D8CDB42}" type="parTrans" cxnId="{8DD6DD11-7E6F-4EAE-839E-62E62963FAAC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1B6156BD-E642-4362-B2AC-F04EB620459C}" type="sibTrans" cxnId="{8DD6DD11-7E6F-4EAE-839E-62E62963FAAC}">
      <dgm:prSet/>
      <dgm:spPr/>
      <dgm:t>
        <a:bodyPr/>
        <a:lstStyle/>
        <a:p>
          <a:endParaRPr lang="en-US">
            <a:latin typeface="Montserrat SemiBold" panose="00000700000000000000" pitchFamily="2" charset="0"/>
          </a:endParaRPr>
        </a:p>
      </dgm:t>
    </dgm:pt>
    <dgm:pt modelId="{FFFDB316-0080-4B17-A753-0A0787993947}" type="pres">
      <dgm:prSet presAssocID="{82265A65-8692-4AAE-8F83-706DB18B9593}" presName="linear" presStyleCnt="0">
        <dgm:presLayoutVars>
          <dgm:animLvl val="lvl"/>
          <dgm:resizeHandles val="exact"/>
        </dgm:presLayoutVars>
      </dgm:prSet>
      <dgm:spPr/>
    </dgm:pt>
    <dgm:pt modelId="{4DAD2B00-D316-4F3F-93E3-21C4766C8070}" type="pres">
      <dgm:prSet presAssocID="{63E1F3E3-3BB2-43CE-8BED-EE5633EE6A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410A91-835A-4E87-BA0D-02F6B2EAC97F}" type="pres">
      <dgm:prSet presAssocID="{28B869D2-ABE8-4114-8B79-4CFE9BCAEA97}" presName="spacer" presStyleCnt="0"/>
      <dgm:spPr/>
    </dgm:pt>
    <dgm:pt modelId="{1AC7A400-035E-4AE1-BA86-47B2AE46EA7D}" type="pres">
      <dgm:prSet presAssocID="{12459C42-ED41-48DF-888D-7445EAE858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EB40315-DCFD-4C8B-BF07-7CB7BF82DA3A}" type="pres">
      <dgm:prSet presAssocID="{349BE83F-B9E9-42BE-A421-0219D8152B3D}" presName="spacer" presStyleCnt="0"/>
      <dgm:spPr/>
    </dgm:pt>
    <dgm:pt modelId="{58BFC442-9C41-4B9F-A276-1316CDD9E6B2}" type="pres">
      <dgm:prSet presAssocID="{A05E8A65-75BC-4FEC-A34D-B6C3EDFBC2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1E90E84-8D54-4A4F-B09C-723B8229E7BF}" type="pres">
      <dgm:prSet presAssocID="{500300E4-F471-4DD4-ADC9-0E90B1FFB9F6}" presName="spacer" presStyleCnt="0"/>
      <dgm:spPr/>
    </dgm:pt>
    <dgm:pt modelId="{4FE1CF65-8964-4BA0-8DA0-C66C32E1D59C}" type="pres">
      <dgm:prSet presAssocID="{E9A8FE5D-B237-4A0D-A64B-6E72BE49E5A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1574C62-87CB-49FC-ACFC-EF2388411229}" type="pres">
      <dgm:prSet presAssocID="{9A084813-E175-4758-B98E-19E6C49BE2AE}" presName="spacer" presStyleCnt="0"/>
      <dgm:spPr/>
    </dgm:pt>
    <dgm:pt modelId="{57DE531B-ED00-44BB-8C0E-C434C203FF6B}" type="pres">
      <dgm:prSet presAssocID="{949B650F-6043-4D7C-8E64-07ED4102A90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FEC8800-E7D5-43CD-AF94-C1F4CF951F6E}" type="presOf" srcId="{12459C42-ED41-48DF-888D-7445EAE858D6}" destId="{1AC7A400-035E-4AE1-BA86-47B2AE46EA7D}" srcOrd="0" destOrd="0" presId="urn:microsoft.com/office/officeart/2005/8/layout/vList2"/>
    <dgm:cxn modelId="{9AD4B70A-B142-47AB-BD4C-38393BB46CFD}" srcId="{82265A65-8692-4AAE-8F83-706DB18B9593}" destId="{A05E8A65-75BC-4FEC-A34D-B6C3EDFBC210}" srcOrd="2" destOrd="0" parTransId="{1AE45D75-F407-4D6B-9839-AD88987668F1}" sibTransId="{500300E4-F471-4DD4-ADC9-0E90B1FFB9F6}"/>
    <dgm:cxn modelId="{8DD6DD11-7E6F-4EAE-839E-62E62963FAAC}" srcId="{82265A65-8692-4AAE-8F83-706DB18B9593}" destId="{949B650F-6043-4D7C-8E64-07ED4102A905}" srcOrd="4" destOrd="0" parTransId="{ABBC35C0-F5F9-473C-A0CB-50539D8CDB42}" sibTransId="{1B6156BD-E642-4362-B2AC-F04EB620459C}"/>
    <dgm:cxn modelId="{0A1F5721-9800-4BC4-A140-C2C3389316F6}" srcId="{82265A65-8692-4AAE-8F83-706DB18B9593}" destId="{12459C42-ED41-48DF-888D-7445EAE858D6}" srcOrd="1" destOrd="0" parTransId="{8451A01E-966E-4C5A-9205-D30C8025E8DC}" sibTransId="{349BE83F-B9E9-42BE-A421-0219D8152B3D}"/>
    <dgm:cxn modelId="{7F959921-6942-4C94-B165-049CC0AB83DA}" type="presOf" srcId="{82265A65-8692-4AAE-8F83-706DB18B9593}" destId="{FFFDB316-0080-4B17-A753-0A0787993947}" srcOrd="0" destOrd="0" presId="urn:microsoft.com/office/officeart/2005/8/layout/vList2"/>
    <dgm:cxn modelId="{CCECF94B-3120-44DA-869E-80E3A5D15560}" type="presOf" srcId="{949B650F-6043-4D7C-8E64-07ED4102A905}" destId="{57DE531B-ED00-44BB-8C0E-C434C203FF6B}" srcOrd="0" destOrd="0" presId="urn:microsoft.com/office/officeart/2005/8/layout/vList2"/>
    <dgm:cxn modelId="{E85A6181-7A0A-4662-81C4-375D061D0999}" srcId="{82265A65-8692-4AAE-8F83-706DB18B9593}" destId="{E9A8FE5D-B237-4A0D-A64B-6E72BE49E5A5}" srcOrd="3" destOrd="0" parTransId="{1C638CA6-291C-4978-9B04-BDBDE34B1D9B}" sibTransId="{9A084813-E175-4758-B98E-19E6C49BE2AE}"/>
    <dgm:cxn modelId="{49F43EA7-0031-431D-B0F2-73E86D2BCCBC}" type="presOf" srcId="{A05E8A65-75BC-4FEC-A34D-B6C3EDFBC210}" destId="{58BFC442-9C41-4B9F-A276-1316CDD9E6B2}" srcOrd="0" destOrd="0" presId="urn:microsoft.com/office/officeart/2005/8/layout/vList2"/>
    <dgm:cxn modelId="{199D08A9-1E36-49B0-9323-CF41A50A074C}" srcId="{82265A65-8692-4AAE-8F83-706DB18B9593}" destId="{63E1F3E3-3BB2-43CE-8BED-EE5633EE6AD8}" srcOrd="0" destOrd="0" parTransId="{558E2ABD-72CC-4C6A-91D6-C9B770BCB06B}" sibTransId="{28B869D2-ABE8-4114-8B79-4CFE9BCAEA97}"/>
    <dgm:cxn modelId="{8E6562DC-60BB-4538-B443-3D88DF17AE94}" type="presOf" srcId="{63E1F3E3-3BB2-43CE-8BED-EE5633EE6AD8}" destId="{4DAD2B00-D316-4F3F-93E3-21C4766C8070}" srcOrd="0" destOrd="0" presId="urn:microsoft.com/office/officeart/2005/8/layout/vList2"/>
    <dgm:cxn modelId="{ADCCA6FD-4962-40BC-B893-17ACEB8A53EE}" type="presOf" srcId="{E9A8FE5D-B237-4A0D-A64B-6E72BE49E5A5}" destId="{4FE1CF65-8964-4BA0-8DA0-C66C32E1D59C}" srcOrd="0" destOrd="0" presId="urn:microsoft.com/office/officeart/2005/8/layout/vList2"/>
    <dgm:cxn modelId="{7321B23C-6074-400A-B044-BBB9644ACD13}" type="presParOf" srcId="{FFFDB316-0080-4B17-A753-0A0787993947}" destId="{4DAD2B00-D316-4F3F-93E3-21C4766C8070}" srcOrd="0" destOrd="0" presId="urn:microsoft.com/office/officeart/2005/8/layout/vList2"/>
    <dgm:cxn modelId="{45BD4CA5-79E3-4FC6-A05D-93834C8D3C56}" type="presParOf" srcId="{FFFDB316-0080-4B17-A753-0A0787993947}" destId="{38410A91-835A-4E87-BA0D-02F6B2EAC97F}" srcOrd="1" destOrd="0" presId="urn:microsoft.com/office/officeart/2005/8/layout/vList2"/>
    <dgm:cxn modelId="{325A002D-DD78-4190-8A90-5BE49619DC94}" type="presParOf" srcId="{FFFDB316-0080-4B17-A753-0A0787993947}" destId="{1AC7A400-035E-4AE1-BA86-47B2AE46EA7D}" srcOrd="2" destOrd="0" presId="urn:microsoft.com/office/officeart/2005/8/layout/vList2"/>
    <dgm:cxn modelId="{D75CAC04-2573-4355-8953-55BBD986B1C4}" type="presParOf" srcId="{FFFDB316-0080-4B17-A753-0A0787993947}" destId="{3EB40315-DCFD-4C8B-BF07-7CB7BF82DA3A}" srcOrd="3" destOrd="0" presId="urn:microsoft.com/office/officeart/2005/8/layout/vList2"/>
    <dgm:cxn modelId="{31570780-A212-4634-A07A-E1B346FBCD46}" type="presParOf" srcId="{FFFDB316-0080-4B17-A753-0A0787993947}" destId="{58BFC442-9C41-4B9F-A276-1316CDD9E6B2}" srcOrd="4" destOrd="0" presId="urn:microsoft.com/office/officeart/2005/8/layout/vList2"/>
    <dgm:cxn modelId="{62546279-8DC7-49C7-A0DC-F8B8FC64BEB1}" type="presParOf" srcId="{FFFDB316-0080-4B17-A753-0A0787993947}" destId="{C1E90E84-8D54-4A4F-B09C-723B8229E7BF}" srcOrd="5" destOrd="0" presId="urn:microsoft.com/office/officeart/2005/8/layout/vList2"/>
    <dgm:cxn modelId="{84DC172D-D754-40CB-9307-193086B8A7A5}" type="presParOf" srcId="{FFFDB316-0080-4B17-A753-0A0787993947}" destId="{4FE1CF65-8964-4BA0-8DA0-C66C32E1D59C}" srcOrd="6" destOrd="0" presId="urn:microsoft.com/office/officeart/2005/8/layout/vList2"/>
    <dgm:cxn modelId="{FFE82352-6C16-4527-8E3C-2E709B95B2C8}" type="presParOf" srcId="{FFFDB316-0080-4B17-A753-0A0787993947}" destId="{01574C62-87CB-49FC-ACFC-EF2388411229}" srcOrd="7" destOrd="0" presId="urn:microsoft.com/office/officeart/2005/8/layout/vList2"/>
    <dgm:cxn modelId="{720C7D1D-5E6C-46B0-9F1F-F7D30D5D4038}" type="presParOf" srcId="{FFFDB316-0080-4B17-A753-0A0787993947}" destId="{57DE531B-ED00-44BB-8C0E-C434C203FF6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5286E-AD3D-4656-8114-416C48142556}">
      <dsp:nvSpPr>
        <dsp:cNvPr id="0" name=""/>
        <dsp:cNvSpPr/>
      </dsp:nvSpPr>
      <dsp:spPr>
        <a:xfrm>
          <a:off x="243312" y="872575"/>
          <a:ext cx="760236" cy="7602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7B298-7AF0-42FB-AD4C-63C00F3B23A0}">
      <dsp:nvSpPr>
        <dsp:cNvPr id="0" name=""/>
        <dsp:cNvSpPr/>
      </dsp:nvSpPr>
      <dsp:spPr>
        <a:xfrm>
          <a:off x="405330" y="1034592"/>
          <a:ext cx="436201" cy="4362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6022F-A1DA-4B5C-A7EF-64A5DCE29C35}">
      <dsp:nvSpPr>
        <dsp:cNvPr id="0" name=""/>
        <dsp:cNvSpPr/>
      </dsp:nvSpPr>
      <dsp:spPr>
        <a:xfrm>
          <a:off x="286" y="1869606"/>
          <a:ext cx="1246289" cy="6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100" kern="1200" dirty="0">
              <a:latin typeface="Montserrat SemiBold" panose="00000700000000000000" pitchFamily="2" charset="0"/>
            </a:rPr>
            <a:t>Ocean is a secure, web-based eReferral Platform</a:t>
          </a:r>
          <a:endParaRPr lang="en-US" sz="1100" kern="1200" dirty="0">
            <a:latin typeface="Montserrat SemiBold" panose="00000700000000000000" pitchFamily="2" charset="0"/>
          </a:endParaRPr>
        </a:p>
      </dsp:txBody>
      <dsp:txXfrm>
        <a:off x="286" y="1869606"/>
        <a:ext cx="1246289" cy="647486"/>
      </dsp:txXfrm>
    </dsp:sp>
    <dsp:sp modelId="{D6986D65-5660-4B3C-900C-A5755587821B}">
      <dsp:nvSpPr>
        <dsp:cNvPr id="0" name=""/>
        <dsp:cNvSpPr/>
      </dsp:nvSpPr>
      <dsp:spPr>
        <a:xfrm>
          <a:off x="1707702" y="872575"/>
          <a:ext cx="760236" cy="7602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506F7-5E43-4956-841E-F99E5D492051}">
      <dsp:nvSpPr>
        <dsp:cNvPr id="0" name=""/>
        <dsp:cNvSpPr/>
      </dsp:nvSpPr>
      <dsp:spPr>
        <a:xfrm>
          <a:off x="1869720" y="1034592"/>
          <a:ext cx="436201" cy="4362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6DA09-F0A3-4958-901B-D511C69DA4E4}">
      <dsp:nvSpPr>
        <dsp:cNvPr id="0" name=""/>
        <dsp:cNvSpPr/>
      </dsp:nvSpPr>
      <dsp:spPr>
        <a:xfrm>
          <a:off x="1464676" y="1869606"/>
          <a:ext cx="1246289" cy="6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100" kern="1200">
              <a:latin typeface="Montserrat SemiBold" panose="00000700000000000000" pitchFamily="2" charset="0"/>
            </a:rPr>
            <a:t>Future integration with the most common EMRs including MEDITECH and EPIC</a:t>
          </a:r>
          <a:endParaRPr lang="en-US" sz="1100" kern="1200">
            <a:latin typeface="Montserrat SemiBold" panose="00000700000000000000" pitchFamily="2" charset="0"/>
          </a:endParaRPr>
        </a:p>
      </dsp:txBody>
      <dsp:txXfrm>
        <a:off x="1464676" y="1869606"/>
        <a:ext cx="1246289" cy="647486"/>
      </dsp:txXfrm>
    </dsp:sp>
    <dsp:sp modelId="{4082AE19-11BE-43EB-B52A-34AB4133C3FC}">
      <dsp:nvSpPr>
        <dsp:cNvPr id="0" name=""/>
        <dsp:cNvSpPr/>
      </dsp:nvSpPr>
      <dsp:spPr>
        <a:xfrm>
          <a:off x="3172092" y="872575"/>
          <a:ext cx="760236" cy="7602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B94D3-0DB5-475D-81DB-AC804D98C207}">
      <dsp:nvSpPr>
        <dsp:cNvPr id="0" name=""/>
        <dsp:cNvSpPr/>
      </dsp:nvSpPr>
      <dsp:spPr>
        <a:xfrm>
          <a:off x="3334109" y="1034592"/>
          <a:ext cx="436201" cy="4362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4E705-640B-4772-8012-54D5E697FB24}">
      <dsp:nvSpPr>
        <dsp:cNvPr id="0" name=""/>
        <dsp:cNvSpPr/>
      </dsp:nvSpPr>
      <dsp:spPr>
        <a:xfrm>
          <a:off x="2929065" y="1869606"/>
          <a:ext cx="1246289" cy="6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100" kern="1200">
              <a:latin typeface="Montserrat SemiBold" panose="00000700000000000000" pitchFamily="2" charset="0"/>
            </a:rPr>
            <a:t>Funded by the Ministry of Health through the Digital Health Initiative</a:t>
          </a:r>
          <a:endParaRPr lang="en-US" sz="1100" kern="1200">
            <a:latin typeface="Montserrat SemiBold" panose="00000700000000000000" pitchFamily="2" charset="0"/>
          </a:endParaRPr>
        </a:p>
      </dsp:txBody>
      <dsp:txXfrm>
        <a:off x="2929065" y="1869606"/>
        <a:ext cx="1246289" cy="647486"/>
      </dsp:txXfrm>
    </dsp:sp>
    <dsp:sp modelId="{5873EABF-9571-4F0E-8E5D-EFF4499102A7}">
      <dsp:nvSpPr>
        <dsp:cNvPr id="0" name=""/>
        <dsp:cNvSpPr/>
      </dsp:nvSpPr>
      <dsp:spPr>
        <a:xfrm>
          <a:off x="4636481" y="872575"/>
          <a:ext cx="760236" cy="7602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C3A4C-F6EA-44C4-87DE-6900F4B01EFB}">
      <dsp:nvSpPr>
        <dsp:cNvPr id="0" name=""/>
        <dsp:cNvSpPr/>
      </dsp:nvSpPr>
      <dsp:spPr>
        <a:xfrm>
          <a:off x="4798499" y="1034592"/>
          <a:ext cx="436201" cy="4362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B9FFD-E9E7-4849-BF43-770FE6AFCC44}">
      <dsp:nvSpPr>
        <dsp:cNvPr id="0" name=""/>
        <dsp:cNvSpPr/>
      </dsp:nvSpPr>
      <dsp:spPr>
        <a:xfrm>
          <a:off x="4393455" y="1869606"/>
          <a:ext cx="1246289" cy="6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100" kern="1200">
              <a:latin typeface="Montserrat SemiBold" panose="00000700000000000000" pitchFamily="2" charset="0"/>
            </a:rPr>
            <a:t>“Axe the Fax” – secure, legible, no lost referrals</a:t>
          </a:r>
          <a:endParaRPr lang="en-US" sz="1100" kern="1200">
            <a:latin typeface="Montserrat SemiBold" panose="00000700000000000000" pitchFamily="2" charset="0"/>
          </a:endParaRPr>
        </a:p>
      </dsp:txBody>
      <dsp:txXfrm>
        <a:off x="4393455" y="1869606"/>
        <a:ext cx="1246289" cy="647486"/>
      </dsp:txXfrm>
    </dsp:sp>
    <dsp:sp modelId="{F73CF929-27BB-433B-A3AC-26213D88F861}">
      <dsp:nvSpPr>
        <dsp:cNvPr id="0" name=""/>
        <dsp:cNvSpPr/>
      </dsp:nvSpPr>
      <dsp:spPr>
        <a:xfrm>
          <a:off x="6100871" y="872575"/>
          <a:ext cx="760236" cy="7602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6BDEA-7CB3-444E-B23A-524E80CC8DFF}">
      <dsp:nvSpPr>
        <dsp:cNvPr id="0" name=""/>
        <dsp:cNvSpPr/>
      </dsp:nvSpPr>
      <dsp:spPr>
        <a:xfrm>
          <a:off x="6262889" y="1034592"/>
          <a:ext cx="436201" cy="4362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69B1F-23B1-49CF-8570-E4694C4ECBD5}">
      <dsp:nvSpPr>
        <dsp:cNvPr id="0" name=""/>
        <dsp:cNvSpPr/>
      </dsp:nvSpPr>
      <dsp:spPr>
        <a:xfrm>
          <a:off x="5857845" y="1869606"/>
          <a:ext cx="1246289" cy="6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100" kern="1200">
              <a:latin typeface="Montserrat SemiBold" panose="00000700000000000000" pitchFamily="2" charset="0"/>
            </a:rPr>
            <a:t>Well established product</a:t>
          </a:r>
          <a:endParaRPr lang="en-US" sz="1100" kern="1200">
            <a:latin typeface="Montserrat SemiBold" panose="00000700000000000000" pitchFamily="2" charset="0"/>
          </a:endParaRPr>
        </a:p>
      </dsp:txBody>
      <dsp:txXfrm>
        <a:off x="5857845" y="1869606"/>
        <a:ext cx="1246289" cy="647486"/>
      </dsp:txXfrm>
    </dsp:sp>
    <dsp:sp modelId="{5CD8349E-C289-4363-A715-0F953D35B6E5}">
      <dsp:nvSpPr>
        <dsp:cNvPr id="0" name=""/>
        <dsp:cNvSpPr/>
      </dsp:nvSpPr>
      <dsp:spPr>
        <a:xfrm>
          <a:off x="7565261" y="872575"/>
          <a:ext cx="760236" cy="7602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F1E6C-A053-4C0A-AFA9-F3069C6084E2}">
      <dsp:nvSpPr>
        <dsp:cNvPr id="0" name=""/>
        <dsp:cNvSpPr/>
      </dsp:nvSpPr>
      <dsp:spPr>
        <a:xfrm>
          <a:off x="7727278" y="1034592"/>
          <a:ext cx="436201" cy="4362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82936-6C4B-4BA5-A4D7-9981E3AFF0D6}">
      <dsp:nvSpPr>
        <dsp:cNvPr id="0" name=""/>
        <dsp:cNvSpPr/>
      </dsp:nvSpPr>
      <dsp:spPr>
        <a:xfrm>
          <a:off x="7322234" y="1869606"/>
          <a:ext cx="1246289" cy="6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100" b="1" kern="1200" dirty="0">
              <a:latin typeface="Montserrat SemiBold" panose="00000700000000000000" pitchFamily="2" charset="0"/>
            </a:rPr>
            <a:t>Secure instant messaging embedded in eReferral; eliminates phone tag and emailing back and forth</a:t>
          </a:r>
          <a:endParaRPr lang="en-US" sz="1100" b="1" kern="1200" dirty="0">
            <a:latin typeface="Montserrat SemiBold" panose="00000700000000000000" pitchFamily="2" charset="0"/>
          </a:endParaRPr>
        </a:p>
      </dsp:txBody>
      <dsp:txXfrm>
        <a:off x="7322234" y="1869606"/>
        <a:ext cx="1246289" cy="647486"/>
      </dsp:txXfrm>
    </dsp:sp>
    <dsp:sp modelId="{1DEB56CA-97E0-46E3-88B9-74F97F1EDEED}">
      <dsp:nvSpPr>
        <dsp:cNvPr id="0" name=""/>
        <dsp:cNvSpPr/>
      </dsp:nvSpPr>
      <dsp:spPr>
        <a:xfrm>
          <a:off x="9029650" y="872575"/>
          <a:ext cx="760236" cy="7602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87BBE-BA42-42BD-A27B-13337F2A35CE}">
      <dsp:nvSpPr>
        <dsp:cNvPr id="0" name=""/>
        <dsp:cNvSpPr/>
      </dsp:nvSpPr>
      <dsp:spPr>
        <a:xfrm>
          <a:off x="9191668" y="1034592"/>
          <a:ext cx="436201" cy="436201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72CF8-6834-42CE-BA22-4295B20D63FC}">
      <dsp:nvSpPr>
        <dsp:cNvPr id="0" name=""/>
        <dsp:cNvSpPr/>
      </dsp:nvSpPr>
      <dsp:spPr>
        <a:xfrm>
          <a:off x="8786624" y="1869606"/>
          <a:ext cx="1246289" cy="6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Montserrat SemiBold" panose="00000700000000000000" pitchFamily="2" charset="0"/>
            </a:rPr>
            <a:t>Works on any browser</a:t>
          </a:r>
        </a:p>
      </dsp:txBody>
      <dsp:txXfrm>
        <a:off x="8786624" y="1869606"/>
        <a:ext cx="1246289" cy="647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314CF-2FF5-4DB9-8F1F-87275A5BA09D}">
      <dsp:nvSpPr>
        <dsp:cNvPr id="0" name=""/>
        <dsp:cNvSpPr/>
      </dsp:nvSpPr>
      <dsp:spPr>
        <a:xfrm>
          <a:off x="0" y="302530"/>
          <a:ext cx="5734838" cy="10034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Montserrat SemiBold" panose="00000700000000000000" pitchFamily="2" charset="0"/>
            </a:rPr>
            <a:t>Rehabilitation Advisory Committee has committed to using eReferral for all of Champlain region</a:t>
          </a:r>
        </a:p>
      </dsp:txBody>
      <dsp:txXfrm>
        <a:off x="48984" y="351514"/>
        <a:ext cx="5636870" cy="905466"/>
      </dsp:txXfrm>
    </dsp:sp>
    <dsp:sp modelId="{D8B495A0-1FB7-4BFA-9004-516CE08A88F5}">
      <dsp:nvSpPr>
        <dsp:cNvPr id="0" name=""/>
        <dsp:cNvSpPr/>
      </dsp:nvSpPr>
      <dsp:spPr>
        <a:xfrm>
          <a:off x="0" y="1346285"/>
          <a:ext cx="5734838" cy="10034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Montserrat SemiBold" panose="00000700000000000000" pitchFamily="2" charset="0"/>
            </a:rPr>
            <a:t>Ocean was determined by Ontario Health to meet the needs of Subacute sites</a:t>
          </a:r>
        </a:p>
      </dsp:txBody>
      <dsp:txXfrm>
        <a:off x="48984" y="1395269"/>
        <a:ext cx="5636870" cy="905466"/>
      </dsp:txXfrm>
    </dsp:sp>
    <dsp:sp modelId="{B72C19B5-48F7-4284-B70A-AEC1639DDBD2}">
      <dsp:nvSpPr>
        <dsp:cNvPr id="0" name=""/>
        <dsp:cNvSpPr/>
      </dsp:nvSpPr>
      <dsp:spPr>
        <a:xfrm>
          <a:off x="0" y="2390040"/>
          <a:ext cx="5734838" cy="10034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Montserrat SemiBold" panose="00000700000000000000" pitchFamily="2" charset="0"/>
            </a:rPr>
            <a:t>Co-locate all incoming referrals for all inpatient Bruyère programs, The Rehabilitation Centre and Hospice-Palliative Care</a:t>
          </a:r>
        </a:p>
      </dsp:txBody>
      <dsp:txXfrm>
        <a:off x="48984" y="2439024"/>
        <a:ext cx="5636870" cy="905466"/>
      </dsp:txXfrm>
    </dsp:sp>
    <dsp:sp modelId="{CB0A1CFF-27CB-4BC7-A0AC-A5697389FD0F}">
      <dsp:nvSpPr>
        <dsp:cNvPr id="0" name=""/>
        <dsp:cNvSpPr/>
      </dsp:nvSpPr>
      <dsp:spPr>
        <a:xfrm>
          <a:off x="0" y="3433795"/>
          <a:ext cx="5734838" cy="10034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Montserrat SemiBold" panose="00000700000000000000" pitchFamily="2" charset="0"/>
            </a:rPr>
            <a:t>Proven success with OCEAN receiving referrals for inpatient programs at Bruyère from The Ottawa Hospital, Queensway Carleton and Montfort Hospitals since Spring 2024; Ontario Health </a:t>
          </a:r>
          <a:r>
            <a:rPr lang="en-US" sz="1400" kern="1200" dirty="0" err="1">
              <a:solidFill>
                <a:schemeClr val="tx1"/>
              </a:solidFill>
              <a:latin typeface="Montserrat SemiBold" panose="00000700000000000000" pitchFamily="2" charset="0"/>
            </a:rPr>
            <a:t>atHome</a:t>
          </a:r>
          <a:r>
            <a:rPr lang="en-US" sz="1400" kern="1200" dirty="0">
              <a:solidFill>
                <a:schemeClr val="tx1"/>
              </a:solidFill>
              <a:latin typeface="Montserrat SemiBold" panose="00000700000000000000" pitchFamily="2" charset="0"/>
            </a:rPr>
            <a:t> added in October 2024</a:t>
          </a:r>
        </a:p>
      </dsp:txBody>
      <dsp:txXfrm>
        <a:off x="48984" y="3482779"/>
        <a:ext cx="5636870" cy="905466"/>
      </dsp:txXfrm>
    </dsp:sp>
    <dsp:sp modelId="{05ECCB8E-4977-4290-A714-C7A5FDD8854D}">
      <dsp:nvSpPr>
        <dsp:cNvPr id="0" name=""/>
        <dsp:cNvSpPr/>
      </dsp:nvSpPr>
      <dsp:spPr>
        <a:xfrm>
          <a:off x="0" y="4477550"/>
          <a:ext cx="5734838" cy="10034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Montserrat SemiBold" panose="00000700000000000000" pitchFamily="2" charset="0"/>
            </a:rPr>
            <a:t>Have received and triaged &gt; 2000 referrals since April 2024</a:t>
          </a:r>
        </a:p>
      </dsp:txBody>
      <dsp:txXfrm>
        <a:off x="48984" y="4526534"/>
        <a:ext cx="5636870" cy="905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DF3A7-8A11-4B4A-BA7D-FED7CD9AD495}">
      <dsp:nvSpPr>
        <dsp:cNvPr id="0" name=""/>
        <dsp:cNvSpPr/>
      </dsp:nvSpPr>
      <dsp:spPr>
        <a:xfrm>
          <a:off x="7166181" y="1085271"/>
          <a:ext cx="2874856" cy="2875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D7A45-F8AC-4702-AEAC-127AA858B550}">
      <dsp:nvSpPr>
        <dsp:cNvPr id="0" name=""/>
        <dsp:cNvSpPr/>
      </dsp:nvSpPr>
      <dsp:spPr>
        <a:xfrm>
          <a:off x="7261635" y="1181134"/>
          <a:ext cx="2683948" cy="26836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Montserrat SemiBold" panose="00000700000000000000" pitchFamily="2" charset="0"/>
            </a:rPr>
            <a:t>Send </a:t>
          </a:r>
          <a:r>
            <a:rPr lang="en-US" sz="1300" kern="1200" dirty="0" err="1">
              <a:latin typeface="Montserrat SemiBold" panose="00000700000000000000" pitchFamily="2" charset="0"/>
            </a:rPr>
            <a:t>eReferrals</a:t>
          </a:r>
          <a:r>
            <a:rPr lang="en-US" sz="1300" kern="1200" dirty="0">
              <a:latin typeface="Montserrat SemiBold" panose="00000700000000000000" pitchFamily="2" charset="0"/>
            </a:rPr>
            <a:t>!</a:t>
          </a:r>
        </a:p>
      </dsp:txBody>
      <dsp:txXfrm>
        <a:off x="7645323" y="1564586"/>
        <a:ext cx="1916571" cy="1916757"/>
      </dsp:txXfrm>
    </dsp:sp>
    <dsp:sp modelId="{008D8BA7-590D-47F0-9121-F93CB0C14266}">
      <dsp:nvSpPr>
        <dsp:cNvPr id="0" name=""/>
        <dsp:cNvSpPr/>
      </dsp:nvSpPr>
      <dsp:spPr>
        <a:xfrm rot="2700000">
          <a:off x="4198396" y="1088747"/>
          <a:ext cx="2867932" cy="286793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F362F-F21D-4F82-A6F3-B41EE88D4C1D}">
      <dsp:nvSpPr>
        <dsp:cNvPr id="0" name=""/>
        <dsp:cNvSpPr/>
      </dsp:nvSpPr>
      <dsp:spPr>
        <a:xfrm>
          <a:off x="4290388" y="1181134"/>
          <a:ext cx="2683948" cy="26836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Montserrat SemiBold" panose="00000700000000000000" pitchFamily="2" charset="0"/>
            </a:rPr>
            <a:t>Individual users setup personal Ocean account and join the group site</a:t>
          </a:r>
        </a:p>
      </dsp:txBody>
      <dsp:txXfrm>
        <a:off x="4674076" y="1564586"/>
        <a:ext cx="1916571" cy="1916757"/>
      </dsp:txXfrm>
    </dsp:sp>
    <dsp:sp modelId="{7AEA32B6-9463-4BC8-9381-1BE4160A8E29}">
      <dsp:nvSpPr>
        <dsp:cNvPr id="0" name=""/>
        <dsp:cNvSpPr/>
      </dsp:nvSpPr>
      <dsp:spPr>
        <a:xfrm rot="2700000">
          <a:off x="1227149" y="1088747"/>
          <a:ext cx="2867932" cy="286793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2A5D1-DF3B-4E55-B32D-04B9D96D3B0D}">
      <dsp:nvSpPr>
        <dsp:cNvPr id="0" name=""/>
        <dsp:cNvSpPr/>
      </dsp:nvSpPr>
      <dsp:spPr>
        <a:xfrm>
          <a:off x="1319141" y="1181134"/>
          <a:ext cx="2683948" cy="26836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Montserrat SemiBold" panose="00000700000000000000" pitchFamily="2" charset="0"/>
            </a:rPr>
            <a:t>Each hospital/organization will have 1+ Site Administrator who is responsible to setup the group site and for sending invitations to their users</a:t>
          </a:r>
        </a:p>
      </dsp:txBody>
      <dsp:txXfrm>
        <a:off x="1702830" y="1564586"/>
        <a:ext cx="1916571" cy="1916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86A53-509D-492E-8F96-76545468F685}">
      <dsp:nvSpPr>
        <dsp:cNvPr id="0" name=""/>
        <dsp:cNvSpPr/>
      </dsp:nvSpPr>
      <dsp:spPr>
        <a:xfrm>
          <a:off x="0" y="4349406"/>
          <a:ext cx="6668792" cy="1427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Montserrat SemiBold" panose="00000700000000000000" pitchFamily="2" charset="0"/>
            </a:rPr>
            <a:t>Click Send eReferral</a:t>
          </a:r>
        </a:p>
      </dsp:txBody>
      <dsp:txXfrm>
        <a:off x="0" y="4349406"/>
        <a:ext cx="6668792" cy="1427572"/>
      </dsp:txXfrm>
    </dsp:sp>
    <dsp:sp modelId="{C1C16A40-DCE3-47CE-941E-06CCA85D0090}">
      <dsp:nvSpPr>
        <dsp:cNvPr id="0" name=""/>
        <dsp:cNvSpPr/>
      </dsp:nvSpPr>
      <dsp:spPr>
        <a:xfrm rot="10800000">
          <a:off x="0" y="2165882"/>
          <a:ext cx="6668792" cy="2195606"/>
        </a:xfrm>
        <a:prstGeom prst="upArrowCallout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Montserrat SemiBold" panose="00000700000000000000" pitchFamily="2" charset="0"/>
            </a:rPr>
            <a:t>From the Healthmap, chose which program you want to apply for:</a:t>
          </a:r>
        </a:p>
      </dsp:txBody>
      <dsp:txXfrm rot="10800000">
        <a:off x="0" y="2165882"/>
        <a:ext cx="6668792" cy="1426639"/>
      </dsp:txXfrm>
    </dsp:sp>
    <dsp:sp modelId="{5A6F2FCD-C243-4E46-B60C-6484E737791A}">
      <dsp:nvSpPr>
        <dsp:cNvPr id="0" name=""/>
        <dsp:cNvSpPr/>
      </dsp:nvSpPr>
      <dsp:spPr>
        <a:xfrm rot="10800000">
          <a:off x="0" y="1021"/>
          <a:ext cx="6668792" cy="2195606"/>
        </a:xfrm>
        <a:prstGeom prst="upArrowCallou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tx1"/>
              </a:solidFill>
              <a:latin typeface="Montserrat SemiBold" panose="00000700000000000000" pitchFamily="2" charset="0"/>
            </a:rPr>
            <a:t>Log in to your account on Ocean</a:t>
          </a:r>
        </a:p>
      </dsp:txBody>
      <dsp:txXfrm rot="10800000">
        <a:off x="0" y="1021"/>
        <a:ext cx="6668792" cy="1426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D2B00-D316-4F3F-93E3-21C4766C8070}">
      <dsp:nvSpPr>
        <dsp:cNvPr id="0" name=""/>
        <dsp:cNvSpPr/>
      </dsp:nvSpPr>
      <dsp:spPr>
        <a:xfrm>
          <a:off x="0" y="110818"/>
          <a:ext cx="6637308" cy="769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Montserrat SemiBold" panose="00000700000000000000" pitchFamily="2" charset="0"/>
            </a:rPr>
            <a:t>If your patient/client no longer consents, has had an acute change in medical status, has deceased or any other reason, you may cancel the referral directly in OCEAN</a:t>
          </a:r>
        </a:p>
      </dsp:txBody>
      <dsp:txXfrm>
        <a:off x="37581" y="148399"/>
        <a:ext cx="6562146" cy="694697"/>
      </dsp:txXfrm>
    </dsp:sp>
    <dsp:sp modelId="{1AC7A400-035E-4AE1-BA86-47B2AE46EA7D}">
      <dsp:nvSpPr>
        <dsp:cNvPr id="0" name=""/>
        <dsp:cNvSpPr/>
      </dsp:nvSpPr>
      <dsp:spPr>
        <a:xfrm>
          <a:off x="0" y="920998"/>
          <a:ext cx="6637308" cy="769859"/>
        </a:xfrm>
        <a:prstGeom prst="roundRect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Montserrat SemiBold" panose="00000700000000000000" pitchFamily="2" charset="0"/>
            </a:rPr>
            <a:t>Open the referral from your Sent list</a:t>
          </a:r>
        </a:p>
      </dsp:txBody>
      <dsp:txXfrm>
        <a:off x="37581" y="958579"/>
        <a:ext cx="6562146" cy="694697"/>
      </dsp:txXfrm>
    </dsp:sp>
    <dsp:sp modelId="{58BFC442-9C41-4B9F-A276-1316CDD9E6B2}">
      <dsp:nvSpPr>
        <dsp:cNvPr id="0" name=""/>
        <dsp:cNvSpPr/>
      </dsp:nvSpPr>
      <dsp:spPr>
        <a:xfrm>
          <a:off x="0" y="1731178"/>
          <a:ext cx="6637308" cy="769859"/>
        </a:xfrm>
        <a:prstGeom prst="roundRect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Montserrat SemiBold" panose="00000700000000000000" pitchFamily="2" charset="0"/>
            </a:rPr>
            <a:t>Under Action – select Cancel Referral and provide a reason</a:t>
          </a:r>
          <a:endParaRPr lang="en-US" sz="1400" kern="1200" dirty="0">
            <a:solidFill>
              <a:schemeClr val="tx1"/>
            </a:solidFill>
            <a:latin typeface="Montserrat SemiBold" panose="00000700000000000000" pitchFamily="2" charset="0"/>
          </a:endParaRPr>
        </a:p>
      </dsp:txBody>
      <dsp:txXfrm>
        <a:off x="37581" y="1768759"/>
        <a:ext cx="6562146" cy="694697"/>
      </dsp:txXfrm>
    </dsp:sp>
    <dsp:sp modelId="{4FE1CF65-8964-4BA0-8DA0-C66C32E1D59C}">
      <dsp:nvSpPr>
        <dsp:cNvPr id="0" name=""/>
        <dsp:cNvSpPr/>
      </dsp:nvSpPr>
      <dsp:spPr>
        <a:xfrm>
          <a:off x="0" y="2541359"/>
          <a:ext cx="6637308" cy="769859"/>
        </a:xfrm>
        <a:prstGeom prst="roundRect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Montserrat SemiBold" panose="00000700000000000000" pitchFamily="2" charset="0"/>
            </a:rPr>
            <a:t>This sends a message directly to Bruyère/TRC</a:t>
          </a:r>
        </a:p>
      </dsp:txBody>
      <dsp:txXfrm>
        <a:off x="37581" y="2578940"/>
        <a:ext cx="6562146" cy="694697"/>
      </dsp:txXfrm>
    </dsp:sp>
    <dsp:sp modelId="{57DE531B-ED00-44BB-8C0E-C434C203FF6B}">
      <dsp:nvSpPr>
        <dsp:cNvPr id="0" name=""/>
        <dsp:cNvSpPr/>
      </dsp:nvSpPr>
      <dsp:spPr>
        <a:xfrm>
          <a:off x="0" y="3351539"/>
          <a:ext cx="6637308" cy="769859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Montserrat SemiBold" panose="00000700000000000000" pitchFamily="2" charset="0"/>
            </a:rPr>
            <a:t>No further action required</a:t>
          </a:r>
          <a:endParaRPr lang="en-US" sz="1400" kern="1200" dirty="0">
            <a:solidFill>
              <a:schemeClr val="tx1"/>
            </a:solidFill>
            <a:latin typeface="Montserrat SemiBold" panose="00000700000000000000" pitchFamily="2" charset="0"/>
          </a:endParaRPr>
        </a:p>
      </dsp:txBody>
      <dsp:txXfrm>
        <a:off x="37581" y="3389120"/>
        <a:ext cx="6562146" cy="694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79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4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7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9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4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2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1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525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8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844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9E50B4-1616-9029-9FC0-901DDF9B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9680" y="0"/>
            <a:ext cx="7742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07" y="430521"/>
            <a:ext cx="3389065" cy="1847528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54839" y="2511829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FFBCF-911F-5818-60FE-B018CA677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0307" y="2745610"/>
            <a:ext cx="3389065" cy="3499611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marL="0" indent="0" algn="ctr"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9988" y="430521"/>
            <a:ext cx="6681704" cy="60192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237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43" y="995760"/>
            <a:ext cx="5170860" cy="4869882"/>
          </a:xfrm>
        </p:spPr>
        <p:txBody>
          <a:bodyPr anchor="ctr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0" y="430213"/>
            <a:ext cx="4995863" cy="599757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9998" y="5634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79776F-EEB5-464D-19DD-92EC7B3B3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939998" y="49440"/>
            <a:ext cx="2216150" cy="1177924"/>
            <a:chOff x="4987925" y="2840038"/>
            <a:chExt cx="2216150" cy="11779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9A16CC-7006-C92A-F15C-618A3235A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5D8D8D-001E-352F-FE03-CC3EE1D7C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1CE1C6F-D1A5-FD45-5120-8F87F05DCF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FE946A41-95B9-A9F4-17ED-A011312446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FDFB515A-8805-F10C-2933-35BDDF1DD3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F63B17C2-189B-28FA-8876-976CC481C7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13E90FB-54AC-A2FC-9D01-C95ACC91FC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5" name="Freeform 68">
                  <a:extLst>
                    <a:ext uri="{FF2B5EF4-FFF2-40B4-BE49-F238E27FC236}">
                      <a16:creationId xmlns:a16="http://schemas.microsoft.com/office/drawing/2014/main" id="{58A6A556-AB2C-1636-63D4-9E2806E3671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A43047F1-413F-99DB-01CC-293FC1813A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47C2B72F-C97F-770D-5F99-50DD97EB279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269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43" y="995761"/>
            <a:ext cx="5160757" cy="2972990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643" y="4081727"/>
            <a:ext cx="5160757" cy="178051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1800" kern="1200" cap="all" spc="3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>
                <a:cs typeface="Calibri"/>
              </a:rPr>
              <a:t>Click to add subtitle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1D5DFE-8F3F-B784-41B0-31F1C534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9998" y="5634038"/>
            <a:ext cx="2216150" cy="1177924"/>
            <a:chOff x="4987925" y="2840038"/>
            <a:chExt cx="2216150" cy="11779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8FF8C9-13C5-56E2-15F0-726312FF5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867E99-B662-B6E9-E6E5-C3407AF41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7278895-DA26-C127-87C0-697FD9488C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830A98F7-AE8F-57AF-4A98-D9FDD5E348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04E85AAB-DBFC-9EFB-0839-BD3BF907CB4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FB82D752-7675-919F-1F4E-A662D638CA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315DAC7-8F1F-7516-6093-EF240456E2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8784DA3A-66FB-8A56-0830-9C7BAE1BDF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17465245-FA5B-23A6-733F-92E4C7D22B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E5934380-F9D4-5C01-360B-793C27BC6B1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D2A0D6-CCC5-0E52-3DEA-FC7EDC9C4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939998" y="49440"/>
            <a:ext cx="2216150" cy="1177924"/>
            <a:chOff x="4987925" y="2840038"/>
            <a:chExt cx="2216150" cy="11779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52F4BA-7236-1B1C-5216-B9BE515C7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55DC04-CCBE-6784-2184-F53E6BB5E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9A340D-1663-7DA9-73AE-9B675EF50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8" name="Freeform 68">
                  <a:extLst>
                    <a:ext uri="{FF2B5EF4-FFF2-40B4-BE49-F238E27FC236}">
                      <a16:creationId xmlns:a16="http://schemas.microsoft.com/office/drawing/2014/main" id="{79252168-D1D9-C3CD-EFC8-41C970A058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69">
                  <a:extLst>
                    <a:ext uri="{FF2B5EF4-FFF2-40B4-BE49-F238E27FC236}">
                      <a16:creationId xmlns:a16="http://schemas.microsoft.com/office/drawing/2014/main" id="{BD3D9A06-E42E-5D13-8785-3C0D11DE16C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Line 70">
                  <a:extLst>
                    <a:ext uri="{FF2B5EF4-FFF2-40B4-BE49-F238E27FC236}">
                      <a16:creationId xmlns:a16="http://schemas.microsoft.com/office/drawing/2014/main" id="{21834AF8-71F0-5841-4EC6-634FD9FE3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D1C1DDF-35C6-613D-DA7C-81FC3E0E9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5" name="Freeform 68">
                  <a:extLst>
                    <a:ext uri="{FF2B5EF4-FFF2-40B4-BE49-F238E27FC236}">
                      <a16:creationId xmlns:a16="http://schemas.microsoft.com/office/drawing/2014/main" id="{F63E067E-30E2-CF93-0F3E-7766C716D43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69">
                  <a:extLst>
                    <a:ext uri="{FF2B5EF4-FFF2-40B4-BE49-F238E27FC236}">
                      <a16:creationId xmlns:a16="http://schemas.microsoft.com/office/drawing/2014/main" id="{E1121437-B5EB-87F8-77CC-3B28244521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Line 70">
                  <a:extLst>
                    <a:ext uri="{FF2B5EF4-FFF2-40B4-BE49-F238E27FC236}">
                      <a16:creationId xmlns:a16="http://schemas.microsoft.com/office/drawing/2014/main" id="{0FC3E6C1-F30C-BEBC-7EBD-1D93DCD05B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0" y="430213"/>
            <a:ext cx="4995863" cy="599757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243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7D905AD-2C09-A80F-FBF0-4F45A7A14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3" y="400049"/>
            <a:ext cx="8647721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F87AC4-493F-1EB8-D127-C21530FA82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3" y="1997132"/>
            <a:ext cx="8652793" cy="4232218"/>
          </a:xfrm>
        </p:spPr>
        <p:txBody>
          <a:bodyPr lIns="0"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100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3pPr>
            <a:lvl4pPr marL="136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4pPr>
            <a:lvl5pPr marL="172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BE6897-C551-2BCB-F552-C4B761D2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57063" y="457964"/>
            <a:ext cx="2211229" cy="2707415"/>
            <a:chOff x="9728105" y="457964"/>
            <a:chExt cx="2211229" cy="270741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8215B7C-A98D-6F6C-9039-6F2AAEEFD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84D4E7B-7775-1603-2C3F-5C265357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F97B093-B348-8A25-789A-743A43E903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732DEA9-6233-9CDE-64C6-744FC6CD6E4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30">
                  <a:extLst>
                    <a:ext uri="{FF2B5EF4-FFF2-40B4-BE49-F238E27FC236}">
                      <a16:creationId xmlns:a16="http://schemas.microsoft.com/office/drawing/2014/main" id="{9274C521-E533-D3E5-CE64-E3A3AEC0FE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:a16="http://schemas.microsoft.com/office/drawing/2014/main" id="{2C69CF99-91AA-9E24-24AE-5A89748B46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35D6C12-B227-D277-0499-FA2765DB20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1FCD87F-4621-47F3-CC5C-A1A8F67332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A7C3364-8305-C08F-4132-18DA2D39BF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8093390-6F0E-5ED5-5DAF-40FF11548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EAA9FA7-0165-F161-72DC-F2E001FCF3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9F185D91-004D-5474-3DD0-9153A2AEA2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D995CD54-9374-D2B3-957D-6925B750A6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3" name="Line 70">
                <a:extLst>
                  <a:ext uri="{FF2B5EF4-FFF2-40B4-BE49-F238E27FC236}">
                    <a16:creationId xmlns:a16="http://schemas.microsoft.com/office/drawing/2014/main" id="{EDCD4830-6A47-A59E-6569-B352E6D661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00E8D63-E827-790A-519A-B36BFBDE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3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908D1ED-4589-9577-8D42-858F2E00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9740417" y="3721100"/>
            <a:ext cx="2211229" cy="2707415"/>
            <a:chOff x="9728105" y="457964"/>
            <a:chExt cx="2211229" cy="2707415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657C24A-988F-290D-0D82-858C3E574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AB3F4C6-5635-3075-CCEA-4675932DD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2F5D12D-62A1-0F12-12B0-572BA5657E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47EADA3-585F-FC49-7481-AF5B4DA093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30">
                  <a:extLst>
                    <a:ext uri="{FF2B5EF4-FFF2-40B4-BE49-F238E27FC236}">
                      <a16:creationId xmlns:a16="http://schemas.microsoft.com/office/drawing/2014/main" id="{DFB52899-BBD4-527C-5990-88BF84565D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30">
                  <a:extLst>
                    <a:ext uri="{FF2B5EF4-FFF2-40B4-BE49-F238E27FC236}">
                      <a16:creationId xmlns:a16="http://schemas.microsoft.com/office/drawing/2014/main" id="{653A3527-A6E3-89A6-71ED-9A7D8EBA4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D03B7A9-CD70-40B9-650E-43C78D4F1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1CBB11-40F3-F130-BA91-6311C58CB1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CCB9535-280C-59F1-2408-AFAD8D1BE2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4493786-0B0A-24D5-26A9-8E820E6AB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66FA07F-4726-2875-B812-6BCC5ABC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38" name="Freeform 68">
                  <a:extLst>
                    <a:ext uri="{FF2B5EF4-FFF2-40B4-BE49-F238E27FC236}">
                      <a16:creationId xmlns:a16="http://schemas.microsoft.com/office/drawing/2014/main" id="{A3457F2F-D92C-2F19-7ECB-5110F6A2BB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:a16="http://schemas.microsoft.com/office/drawing/2014/main" id="{6ABA0333-6EC3-6BEF-E476-C0072364AA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7" name="Line 70">
                <a:extLst>
                  <a:ext uri="{FF2B5EF4-FFF2-40B4-BE49-F238E27FC236}">
                    <a16:creationId xmlns:a16="http://schemas.microsoft.com/office/drawing/2014/main" id="{D9E689F1-3CC0-2CE6-27B1-34AA1949B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11096D-7051-CD8E-3C9B-63077216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375748-D6D7-A497-C19F-581BC093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AC1AD6-D101-6CA6-45FC-DC48C0F32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45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8408" y="1187450"/>
            <a:ext cx="6255903" cy="2996901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6B76DB-2767-87C4-10EE-4BBBF28411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4557712"/>
            <a:ext cx="7659688" cy="1639275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kern="1200" cap="all" spc="30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F4A9DA-0E0F-BB15-37FE-7C47230AF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D7EE9A-A325-1078-BB60-9FC75CAE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E3B36E34-9750-EC15-036F-4B675C295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1">
                <a:extLst>
                  <a:ext uri="{FF2B5EF4-FFF2-40B4-BE49-F238E27FC236}">
                    <a16:creationId xmlns:a16="http://schemas.microsoft.com/office/drawing/2014/main" id="{06586384-27A4-246C-E62A-33558F884F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5AA0A056-987B-0766-D8E8-C8D89A7EC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B8359D64-1AAE-C3D6-1AEB-701A9026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84">
                <a:extLst>
                  <a:ext uri="{FF2B5EF4-FFF2-40B4-BE49-F238E27FC236}">
                    <a16:creationId xmlns:a16="http://schemas.microsoft.com/office/drawing/2014/main" id="{40C577F2-9B8C-9987-0FDA-0B46E995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87">
                <a:extLst>
                  <a:ext uri="{FF2B5EF4-FFF2-40B4-BE49-F238E27FC236}">
                    <a16:creationId xmlns:a16="http://schemas.microsoft.com/office/drawing/2014/main" id="{E4A8A441-14F2-1181-7C03-9AF4D75DE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60">
                <a:extLst>
                  <a:ext uri="{FF2B5EF4-FFF2-40B4-BE49-F238E27FC236}">
                    <a16:creationId xmlns:a16="http://schemas.microsoft.com/office/drawing/2014/main" id="{3A0F5B06-DAD1-414A-4045-AC17788009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59">
                <a:extLst>
                  <a:ext uri="{FF2B5EF4-FFF2-40B4-BE49-F238E27FC236}">
                    <a16:creationId xmlns:a16="http://schemas.microsoft.com/office/drawing/2014/main" id="{6EAB1EB7-4688-82CC-051F-DB66DE38B8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62">
                <a:extLst>
                  <a:ext uri="{FF2B5EF4-FFF2-40B4-BE49-F238E27FC236}">
                    <a16:creationId xmlns:a16="http://schemas.microsoft.com/office/drawing/2014/main" id="{A9AB2401-8BD6-D082-7D34-198A6545D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3A90FDBC-4B7A-EDE5-0D04-338D0D446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79">
                <a:extLst>
                  <a:ext uri="{FF2B5EF4-FFF2-40B4-BE49-F238E27FC236}">
                    <a16:creationId xmlns:a16="http://schemas.microsoft.com/office/drawing/2014/main" id="{A8D3C6B9-6FD6-25DA-E318-38517D172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82">
                <a:extLst>
                  <a:ext uri="{FF2B5EF4-FFF2-40B4-BE49-F238E27FC236}">
                    <a16:creationId xmlns:a16="http://schemas.microsoft.com/office/drawing/2014/main" id="{7B45605F-50DD-B936-79D0-4D5D3DCCF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85">
                <a:extLst>
                  <a:ext uri="{FF2B5EF4-FFF2-40B4-BE49-F238E27FC236}">
                    <a16:creationId xmlns:a16="http://schemas.microsoft.com/office/drawing/2014/main" id="{AA2CCC3A-D444-734A-6925-577856500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id="{A2BD9A0D-1346-B3F5-7383-79EB805AB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6EB22E5-C3DE-A015-B732-9C99977BB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53" name="Line 63">
                  <a:extLst>
                    <a:ext uri="{FF2B5EF4-FFF2-40B4-BE49-F238E27FC236}">
                      <a16:creationId xmlns:a16="http://schemas.microsoft.com/office/drawing/2014/main" id="{93CF15FE-A466-3FBE-1E87-307BF004FC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Line 66">
                  <a:extLst>
                    <a:ext uri="{FF2B5EF4-FFF2-40B4-BE49-F238E27FC236}">
                      <a16:creationId xmlns:a16="http://schemas.microsoft.com/office/drawing/2014/main" id="{3C84471E-53D8-C7CA-359C-EA3D084335B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Line 67">
                  <a:extLst>
                    <a:ext uri="{FF2B5EF4-FFF2-40B4-BE49-F238E27FC236}">
                      <a16:creationId xmlns:a16="http://schemas.microsoft.com/office/drawing/2014/main" id="{BC3DC9EB-7ADF-8A40-A0B1-806A49FDD1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80">
                  <a:extLst>
                    <a:ext uri="{FF2B5EF4-FFF2-40B4-BE49-F238E27FC236}">
                      <a16:creationId xmlns:a16="http://schemas.microsoft.com/office/drawing/2014/main" id="{A9814A17-E78A-F4E9-E11C-91D474D977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Line 83">
                  <a:extLst>
                    <a:ext uri="{FF2B5EF4-FFF2-40B4-BE49-F238E27FC236}">
                      <a16:creationId xmlns:a16="http://schemas.microsoft.com/office/drawing/2014/main" id="{317CBEE3-C973-721D-F6E1-B01AB3846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Line 86">
                  <a:extLst>
                    <a:ext uri="{FF2B5EF4-FFF2-40B4-BE49-F238E27FC236}">
                      <a16:creationId xmlns:a16="http://schemas.microsoft.com/office/drawing/2014/main" id="{B94FEC87-B417-D6A3-C64B-28FBFF77E6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89">
                  <a:extLst>
                    <a:ext uri="{FF2B5EF4-FFF2-40B4-BE49-F238E27FC236}">
                      <a16:creationId xmlns:a16="http://schemas.microsoft.com/office/drawing/2014/main" id="{E06EF271-57E5-EEF4-D040-2024C9C5E22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6F3B2D-71C3-22D2-3FE7-AEB56473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7575CCE-8AB7-7F62-6647-54A79E708F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17ABC5D-B6B9-F1AF-A5E6-4E86BF3973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D90BB42-FD51-C2C9-345D-87DED4AC79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0">
                  <a:extLst>
                    <a:ext uri="{FF2B5EF4-FFF2-40B4-BE49-F238E27FC236}">
                      <a16:creationId xmlns:a16="http://schemas.microsoft.com/office/drawing/2014/main" id="{385D3C2A-6509-6882-27B6-96C8742214B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0">
                  <a:extLst>
                    <a:ext uri="{FF2B5EF4-FFF2-40B4-BE49-F238E27FC236}">
                      <a16:creationId xmlns:a16="http://schemas.microsoft.com/office/drawing/2014/main" id="{4BF0830E-092E-8582-FD37-25EBB95D93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380A303-EA12-90C6-733E-C85628E6E9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41257D7-35B4-17E4-164F-621D979A03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6F3910AB-8CA8-F456-4738-9F48854BD06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86CB42-F5B6-83EC-94BC-143860A11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5060AB-ED2F-208F-81B5-BEB45F802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6E687AEB-A199-BAD0-2E9A-3ACBFE2841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DAFE85D5-581E-A320-6774-95E0233C56C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7270347A-DB8B-CFEA-D5B1-DBC3659BBE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1965131-3F3E-E213-B710-81D71722A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A3D07104-0A30-F679-34AF-C21FD6FACE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B13E5798-2DCB-9131-C54F-6F0D08D86F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2F125324-9871-5BDF-13D3-6E4113AFD0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0CCD1F-2B54-D361-E053-5FF87DD5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2855" y="716800"/>
            <a:ext cx="3838575" cy="5583025"/>
            <a:chOff x="199766" y="716800"/>
            <a:chExt cx="3838575" cy="558302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3F3EEBC-EBC4-0038-38A9-A494FED7A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581DA3CF-C0A0-8E1A-B2CA-B465ACA6C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DB32943F-D66E-F068-1ECE-FF375616F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id="{3B13BE8F-A9CD-C462-43E9-D182FCF05E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F75852E9-400B-CA0A-4A1A-0B754AE00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1D8ECB49-B6E6-DA8C-61EE-CB6BB20FF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7">
                <a:extLst>
                  <a:ext uri="{FF2B5EF4-FFF2-40B4-BE49-F238E27FC236}">
                    <a16:creationId xmlns:a16="http://schemas.microsoft.com/office/drawing/2014/main" id="{53A3DB70-240A-ADEB-E7B2-84B3837F4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60">
                <a:extLst>
                  <a:ext uri="{FF2B5EF4-FFF2-40B4-BE49-F238E27FC236}">
                    <a16:creationId xmlns:a16="http://schemas.microsoft.com/office/drawing/2014/main" id="{9B713D37-E240-145B-9C3E-F8D262CF7B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9">
                <a:extLst>
                  <a:ext uri="{FF2B5EF4-FFF2-40B4-BE49-F238E27FC236}">
                    <a16:creationId xmlns:a16="http://schemas.microsoft.com/office/drawing/2014/main" id="{17B81BF5-2C3A-46BE-E721-022FD3C1F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62">
                <a:extLst>
                  <a:ext uri="{FF2B5EF4-FFF2-40B4-BE49-F238E27FC236}">
                    <a16:creationId xmlns:a16="http://schemas.microsoft.com/office/drawing/2014/main" id="{2885C111-E5DD-8443-FE17-0569B46EC8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65">
                <a:extLst>
                  <a:ext uri="{FF2B5EF4-FFF2-40B4-BE49-F238E27FC236}">
                    <a16:creationId xmlns:a16="http://schemas.microsoft.com/office/drawing/2014/main" id="{029DD684-1B88-2889-DA3A-5870D6761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79">
                <a:extLst>
                  <a:ext uri="{FF2B5EF4-FFF2-40B4-BE49-F238E27FC236}">
                    <a16:creationId xmlns:a16="http://schemas.microsoft.com/office/drawing/2014/main" id="{3C566D20-0174-75CC-D855-AB274699D8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82">
                <a:extLst>
                  <a:ext uri="{FF2B5EF4-FFF2-40B4-BE49-F238E27FC236}">
                    <a16:creationId xmlns:a16="http://schemas.microsoft.com/office/drawing/2014/main" id="{36A8E32A-151B-A3D3-49DE-6008D6C45F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id="{76E7A491-283C-6A17-EB8C-B02383E9A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E91E0A05-94DE-D7F7-3A60-DEA330713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F3DE174-682A-6361-8639-CDA2D81AA0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95" name="Line 63">
                  <a:extLst>
                    <a:ext uri="{FF2B5EF4-FFF2-40B4-BE49-F238E27FC236}">
                      <a16:creationId xmlns:a16="http://schemas.microsoft.com/office/drawing/2014/main" id="{2234DE9F-CB30-6186-5B72-493836DF14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Line 66">
                  <a:extLst>
                    <a:ext uri="{FF2B5EF4-FFF2-40B4-BE49-F238E27FC236}">
                      <a16:creationId xmlns:a16="http://schemas.microsoft.com/office/drawing/2014/main" id="{DAF283E5-22FA-93DD-FB58-AA9A0424C93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Line 67">
                  <a:extLst>
                    <a:ext uri="{FF2B5EF4-FFF2-40B4-BE49-F238E27FC236}">
                      <a16:creationId xmlns:a16="http://schemas.microsoft.com/office/drawing/2014/main" id="{CE496269-4163-B3BB-A9E1-56F00C65A0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Line 80">
                  <a:extLst>
                    <a:ext uri="{FF2B5EF4-FFF2-40B4-BE49-F238E27FC236}">
                      <a16:creationId xmlns:a16="http://schemas.microsoft.com/office/drawing/2014/main" id="{90179A3F-210B-6566-A4A2-F50DAB4E89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Line 83">
                  <a:extLst>
                    <a:ext uri="{FF2B5EF4-FFF2-40B4-BE49-F238E27FC236}">
                      <a16:creationId xmlns:a16="http://schemas.microsoft.com/office/drawing/2014/main" id="{772AEF66-4E36-6C46-BEE9-2E18CDC2AE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Line 86">
                  <a:extLst>
                    <a:ext uri="{FF2B5EF4-FFF2-40B4-BE49-F238E27FC236}">
                      <a16:creationId xmlns:a16="http://schemas.microsoft.com/office/drawing/2014/main" id="{258703F6-E13A-5C69-B4D3-DE791D24F1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Line 89">
                  <a:extLst>
                    <a:ext uri="{FF2B5EF4-FFF2-40B4-BE49-F238E27FC236}">
                      <a16:creationId xmlns:a16="http://schemas.microsoft.com/office/drawing/2014/main" id="{EEC221A3-F3A0-F165-B37C-BF65A34237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1BE042E-E49B-4A5F-357E-8DB2C56DD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166BC29-F4E6-A651-BD21-70A8B85B4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002A7A7-B4BB-9C4C-3948-E72F7F44D1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CF73A36C-4216-A151-D845-77BCCDC9E71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30">
                  <a:extLst>
                    <a:ext uri="{FF2B5EF4-FFF2-40B4-BE49-F238E27FC236}">
                      <a16:creationId xmlns:a16="http://schemas.microsoft.com/office/drawing/2014/main" id="{5BBF4110-E046-056F-4D58-8896610108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30">
                  <a:extLst>
                    <a:ext uri="{FF2B5EF4-FFF2-40B4-BE49-F238E27FC236}">
                      <a16:creationId xmlns:a16="http://schemas.microsoft.com/office/drawing/2014/main" id="{809EE42A-5648-154F-432A-D9F3570862D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783DC31-F0EF-CF42-ED90-75B1ABD16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98C938D-4846-6187-1846-8DF73B4DD1D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E52F3A13-6583-B19D-8326-EDCA4E9994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AC02D64-2157-DCA3-9D5E-57703AAB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EDD009B-AFCE-7C90-EDC0-4823F23EA1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8DCD1D20-6F7B-2005-233C-448F7276964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C701A3C9-3B53-4238-2638-1B8BA0EC5F5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Line 70">
                  <a:extLst>
                    <a:ext uri="{FF2B5EF4-FFF2-40B4-BE49-F238E27FC236}">
                      <a16:creationId xmlns:a16="http://schemas.microsoft.com/office/drawing/2014/main" id="{36AC7693-785F-3C83-9A64-E6039FA0E0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F359D63-C81D-206A-44F3-F1273C070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66" name="Freeform 68">
                  <a:extLst>
                    <a:ext uri="{FF2B5EF4-FFF2-40B4-BE49-F238E27FC236}">
                      <a16:creationId xmlns:a16="http://schemas.microsoft.com/office/drawing/2014/main" id="{220AC73E-818C-B36C-CBD0-B0B5802981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69">
                  <a:extLst>
                    <a:ext uri="{FF2B5EF4-FFF2-40B4-BE49-F238E27FC236}">
                      <a16:creationId xmlns:a16="http://schemas.microsoft.com/office/drawing/2014/main" id="{E5255418-4DCC-DA3A-8A94-1E4253DD4C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Line 70">
                  <a:extLst>
                    <a:ext uri="{FF2B5EF4-FFF2-40B4-BE49-F238E27FC236}">
                      <a16:creationId xmlns:a16="http://schemas.microsoft.com/office/drawing/2014/main" id="{81D8F951-4C97-BFA4-4434-DCEC72D59E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784D93E-84DF-A671-0102-F4445B9D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4377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0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>
            <a:extLst>
              <a:ext uri="{FF2B5EF4-FFF2-40B4-BE49-F238E27FC236}">
                <a16:creationId xmlns:a16="http://schemas.microsoft.com/office/drawing/2014/main" id="{6F8AB8B9-9DB5-3592-13B2-C6EAC996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104724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6B6B9D5-CD1B-A940-279D-F71F01ADB00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68164" y="1997132"/>
            <a:ext cx="539868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269BDF9-7C8E-6E41-2B0A-E6156A56F0E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4202" y="1997132"/>
            <a:ext cx="539868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B8ED33-4EE7-7B50-3C8D-2D43FCEE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8F833A-02FB-E36B-45C9-0645070F68F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7BDAEEC9-E6ED-C61A-85C7-C1E0B67B1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1492A7-053E-DE52-D433-9715A1632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2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507" y="395289"/>
            <a:ext cx="7733329" cy="1189806"/>
          </a:xfrm>
        </p:spPr>
        <p:txBody>
          <a:bodyPr lIns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90507" y="1997132"/>
            <a:ext cx="2765356" cy="4465579"/>
          </a:xfrm>
        </p:spPr>
        <p:txBody>
          <a:bodyPr l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8C1FBAB-005F-F0AD-1BEA-D659045F89F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15634" y="1997132"/>
            <a:ext cx="4808202" cy="4232218"/>
          </a:xfrm>
        </p:spPr>
        <p:txBody>
          <a:bodyPr lIns="9144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CF0BDF-4C70-3A21-D896-DAC13562A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0509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35428F-DCEA-E8DB-1A53-7A9E8B6B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883418" y="-158956"/>
            <a:ext cx="2457450" cy="3838575"/>
            <a:chOff x="587376" y="280988"/>
            <a:chExt cx="2457450" cy="3838575"/>
          </a:xfrm>
        </p:grpSpPr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B08950FF-1512-B7DF-BED3-12DAB240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FED46019-50FE-56DC-07AE-3140B62D9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F8344F6F-7BFF-A0C1-6A5C-7C26859CE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351AD35-F328-430C-AC8C-9C2FCC751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26C9E2DF-5528-DC17-0E3E-5CAB02313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C6D0E3D9-FDBB-F24B-58B3-5D64BA3AD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7CEB91EF-B50A-86E9-6E90-5306CC452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id="{9F658E30-2295-292A-732D-35D6A2A3A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46653527-5E94-B1BE-2530-38683A6E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746ECD9D-C4C1-ABBF-B385-62CE70917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F12FD0B4-D775-8778-B4AB-281288125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9060E759-708B-81DA-7D61-A5E4FD15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C1BC18FF-D435-8372-8D36-F0A2E2FF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7BE903D-C298-1952-7991-8E31C2AF2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607DCA6-6024-D362-9330-8AFFBBB8A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91" name="Line 63">
                <a:extLst>
                  <a:ext uri="{FF2B5EF4-FFF2-40B4-BE49-F238E27FC236}">
                    <a16:creationId xmlns:a16="http://schemas.microsoft.com/office/drawing/2014/main" id="{3B80B578-9153-AA37-CCF4-1C530CE74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Line 66">
                <a:extLst>
                  <a:ext uri="{FF2B5EF4-FFF2-40B4-BE49-F238E27FC236}">
                    <a16:creationId xmlns:a16="http://schemas.microsoft.com/office/drawing/2014/main" id="{70FF2BF6-5E2B-13B9-B292-51297D0F0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Line 67">
                <a:extLst>
                  <a:ext uri="{FF2B5EF4-FFF2-40B4-BE49-F238E27FC236}">
                    <a16:creationId xmlns:a16="http://schemas.microsoft.com/office/drawing/2014/main" id="{10EEC0DE-2FA0-2991-F09B-FDB7F90BCF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Line 80">
                <a:extLst>
                  <a:ext uri="{FF2B5EF4-FFF2-40B4-BE49-F238E27FC236}">
                    <a16:creationId xmlns:a16="http://schemas.microsoft.com/office/drawing/2014/main" id="{FD5727E7-2D7B-1745-2AFE-EE92B123D0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83">
                <a:extLst>
                  <a:ext uri="{FF2B5EF4-FFF2-40B4-BE49-F238E27FC236}">
                    <a16:creationId xmlns:a16="http://schemas.microsoft.com/office/drawing/2014/main" id="{7E599577-4F0E-E46B-8F38-5DE84B9EB3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Line 86">
                <a:extLst>
                  <a:ext uri="{FF2B5EF4-FFF2-40B4-BE49-F238E27FC236}">
                    <a16:creationId xmlns:a16="http://schemas.microsoft.com/office/drawing/2014/main" id="{EBC3501F-ACA9-9716-54B2-308F761A3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Line 89">
                <a:extLst>
                  <a:ext uri="{FF2B5EF4-FFF2-40B4-BE49-F238E27FC236}">
                    <a16:creationId xmlns:a16="http://schemas.microsoft.com/office/drawing/2014/main" id="{8F837063-D92B-EA3A-1299-475B6632C0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1A340BC-A6D3-539D-CB1E-965CF9C5D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V="1">
            <a:off x="917093" y="3213810"/>
            <a:ext cx="2457450" cy="3838575"/>
            <a:chOff x="587376" y="280988"/>
            <a:chExt cx="2457450" cy="3838575"/>
          </a:xfrm>
        </p:grpSpPr>
        <p:sp>
          <p:nvSpPr>
            <p:cNvPr id="99" name="Freeform 64">
              <a:extLst>
                <a:ext uri="{FF2B5EF4-FFF2-40B4-BE49-F238E27FC236}">
                  <a16:creationId xmlns:a16="http://schemas.microsoft.com/office/drawing/2014/main" id="{7AC7CD44-8A4B-F8A7-C900-0DD35E0E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81">
              <a:extLst>
                <a:ext uri="{FF2B5EF4-FFF2-40B4-BE49-F238E27FC236}">
                  <a16:creationId xmlns:a16="http://schemas.microsoft.com/office/drawing/2014/main" id="{11D7F6C7-DB52-EF70-52AC-898829F0A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61">
              <a:extLst>
                <a:ext uri="{FF2B5EF4-FFF2-40B4-BE49-F238E27FC236}">
                  <a16:creationId xmlns:a16="http://schemas.microsoft.com/office/drawing/2014/main" id="{198FB818-8D72-83A8-92A1-DBF959851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78">
              <a:extLst>
                <a:ext uri="{FF2B5EF4-FFF2-40B4-BE49-F238E27FC236}">
                  <a16:creationId xmlns:a16="http://schemas.microsoft.com/office/drawing/2014/main" id="{3D0C3C81-7CE0-2D78-D02F-F9DCF0501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0C7ED120-F30B-14AB-5B2F-B022C8668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60788874-2352-19A7-D664-0106854D9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60">
              <a:extLst>
                <a:ext uri="{FF2B5EF4-FFF2-40B4-BE49-F238E27FC236}">
                  <a16:creationId xmlns:a16="http://schemas.microsoft.com/office/drawing/2014/main" id="{88B03378-17C4-9F0A-14DE-B0D14C3A5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AF0D137B-1827-9F4C-03BB-6D7F26FF5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62">
              <a:extLst>
                <a:ext uri="{FF2B5EF4-FFF2-40B4-BE49-F238E27FC236}">
                  <a16:creationId xmlns:a16="http://schemas.microsoft.com/office/drawing/2014/main" id="{F0D58801-920F-64E9-DD6A-9E41DB9CE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1196BF7F-0B7D-24CC-1BF8-28DE94B28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id="{0055D8F4-D194-4E40-FA91-94F7A1AEC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CBF5427B-8B0F-8276-A243-4B27DA41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id="{200EE055-2A12-AA92-46E4-2FA8D7BA3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id="{3C38B1EC-E4D2-BF06-976B-C14979A12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BCF6A29-31B0-2441-356B-86247D86D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114" name="Line 63">
                <a:extLst>
                  <a:ext uri="{FF2B5EF4-FFF2-40B4-BE49-F238E27FC236}">
                    <a16:creationId xmlns:a16="http://schemas.microsoft.com/office/drawing/2014/main" id="{6EB6905C-ACF6-9AF1-664F-5C0FED8A6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Line 66">
                <a:extLst>
                  <a:ext uri="{FF2B5EF4-FFF2-40B4-BE49-F238E27FC236}">
                    <a16:creationId xmlns:a16="http://schemas.microsoft.com/office/drawing/2014/main" id="{0E262CE0-BAF1-8146-35BB-AC059F729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Line 67">
                <a:extLst>
                  <a:ext uri="{FF2B5EF4-FFF2-40B4-BE49-F238E27FC236}">
                    <a16:creationId xmlns:a16="http://schemas.microsoft.com/office/drawing/2014/main" id="{191EBC3F-760E-86C1-8B21-A117912C6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Line 80">
                <a:extLst>
                  <a:ext uri="{FF2B5EF4-FFF2-40B4-BE49-F238E27FC236}">
                    <a16:creationId xmlns:a16="http://schemas.microsoft.com/office/drawing/2014/main" id="{53EAD6B4-1599-2782-D593-2D6148973A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Line 83">
                <a:extLst>
                  <a:ext uri="{FF2B5EF4-FFF2-40B4-BE49-F238E27FC236}">
                    <a16:creationId xmlns:a16="http://schemas.microsoft.com/office/drawing/2014/main" id="{809484DC-53A9-6DF0-B3E7-61C4BBC6D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Line 86">
                <a:extLst>
                  <a:ext uri="{FF2B5EF4-FFF2-40B4-BE49-F238E27FC236}">
                    <a16:creationId xmlns:a16="http://schemas.microsoft.com/office/drawing/2014/main" id="{631B2D90-841F-130E-48D8-D77FD39A8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4CE9CB3-DC61-CF9B-41AF-A855A9A7F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B2F52A-503B-3D02-DD9B-CD13E1192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A1EAF5E-FFB3-BD50-2D80-15B1A519F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6D9679-CDB7-1A17-8236-8B08D90E8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4C136262-2D92-08CC-8364-8E00D9FE6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685" y="400049"/>
            <a:ext cx="7310152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0810" y="430212"/>
            <a:ext cx="2989063" cy="599757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F82769-951B-3DA0-5C05-D7354E00A37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3685" y="1997132"/>
            <a:ext cx="7314440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360000" indent="0">
              <a:lnSpc>
                <a:spcPct val="130000"/>
              </a:lnSpc>
              <a:buNone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E138E9-0025-C4F7-43CB-C242E93B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1368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412D6E-AE2E-B8C7-3247-1E771842C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368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A960C8-4CEC-FD5C-58B1-0A33E801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1392" y="6356350"/>
            <a:ext cx="3614737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500073-CE8C-BD5A-D965-BBB31877F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4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943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08188DE9-5A5D-940E-A9B9-5CFB3A7C1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047042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34A48A-4B33-4D5B-B419-07841EB5890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4" y="1997132"/>
            <a:ext cx="410543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360000" indent="0">
              <a:lnSpc>
                <a:spcPct val="130000"/>
              </a:lnSpc>
              <a:buNone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4167E6-4D04-7A2D-23CD-96BBAF8BB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648438-1E2A-193E-BB18-7CBA2B492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4BF0ED-9E99-363F-C319-90444F339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F4DA9D-3116-000E-0A7B-D7B93F324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98CFB27C-609E-49B0-CA37-A6CCB5E9DC5C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833938" y="1997075"/>
            <a:ext cx="6781268" cy="42322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2674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120C2CE9-09D7-C315-9A26-E750905F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636" y="400049"/>
            <a:ext cx="8467760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5F0A77-8ECB-36B0-0483-E734AB12FD7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157636" y="1997132"/>
            <a:ext cx="5597686" cy="4356056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B4063C8-82E1-0B52-0D41-B642726AD1E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945821" y="1997134"/>
            <a:ext cx="2679575" cy="43560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74DF95-81A4-1CFF-D87E-1DBCA565C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85095" y="457964"/>
            <a:ext cx="2211229" cy="2707415"/>
            <a:chOff x="9728105" y="457964"/>
            <a:chExt cx="2211229" cy="270741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15172FB-4F23-B7CE-4A45-A96A16F64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8A1988F-4EE5-01C8-E1E2-EE21A6AF8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59707535-B3AB-7212-B069-A366ABAFE2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E14A54E3-A9EA-3476-B996-946D455F356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30">
                  <a:extLst>
                    <a:ext uri="{FF2B5EF4-FFF2-40B4-BE49-F238E27FC236}">
                      <a16:creationId xmlns:a16="http://schemas.microsoft.com/office/drawing/2014/main" id="{8096AB25-3A2B-B9B7-A68E-1974E3ED87A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Rectangle 30">
                  <a:extLst>
                    <a:ext uri="{FF2B5EF4-FFF2-40B4-BE49-F238E27FC236}">
                      <a16:creationId xmlns:a16="http://schemas.microsoft.com/office/drawing/2014/main" id="{2085403A-97EF-4203-C58B-E41070E516F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2F8BD77-64E1-4FBD-81A4-E43A307C93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23A0F3A-5730-3AFC-409F-6A67460C5A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0681FEE-64CB-7074-366C-42CED63713A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8813273-0B3B-17D4-89E5-22B5D6407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DEE50A8-DEB8-82E4-6939-22346B41B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98" name="Freeform 68">
                  <a:extLst>
                    <a:ext uri="{FF2B5EF4-FFF2-40B4-BE49-F238E27FC236}">
                      <a16:creationId xmlns:a16="http://schemas.microsoft.com/office/drawing/2014/main" id="{7C268328-6EF0-F968-28D1-9F0E5B0177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69">
                  <a:extLst>
                    <a:ext uri="{FF2B5EF4-FFF2-40B4-BE49-F238E27FC236}">
                      <a16:creationId xmlns:a16="http://schemas.microsoft.com/office/drawing/2014/main" id="{37BFDF79-1029-8C4B-621E-4A6C9DFB6D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7" name="Line 70">
                <a:extLst>
                  <a:ext uri="{FF2B5EF4-FFF2-40B4-BE49-F238E27FC236}">
                    <a16:creationId xmlns:a16="http://schemas.microsoft.com/office/drawing/2014/main" id="{20958208-D7CF-3479-7930-E3FB39DAA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5445BB5-50E8-C707-7C74-32796AC98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268449" y="3721100"/>
            <a:ext cx="2211229" cy="2707415"/>
            <a:chOff x="9728105" y="457964"/>
            <a:chExt cx="2211229" cy="270741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0348311-F256-5764-CF61-E4D36CE7B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965C0C66-56A0-6241-4611-3A2493CC2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EACD9C93-31AC-1752-5BBC-966E9B2DBF9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D9C47F5-E53F-7F26-B78D-C86305CF012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30">
                  <a:extLst>
                    <a:ext uri="{FF2B5EF4-FFF2-40B4-BE49-F238E27FC236}">
                      <a16:creationId xmlns:a16="http://schemas.microsoft.com/office/drawing/2014/main" id="{83DE65FD-926B-50A2-C5CD-C1ED2C6BFD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Rectangle 30">
                  <a:extLst>
                    <a:ext uri="{FF2B5EF4-FFF2-40B4-BE49-F238E27FC236}">
                      <a16:creationId xmlns:a16="http://schemas.microsoft.com/office/drawing/2014/main" id="{B2D4F39F-E241-2969-4965-6940516FC55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8E667E2-23D6-06EC-B435-059EACC04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6B00091-7194-5945-8734-F08C954FA7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BBC29BA4-16A3-1452-4146-20264C0146C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DEF5151-E1C8-79DA-AA94-F406CE561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A63FFA48-1F7E-5963-4AAD-A6E2C1D4B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13" name="Freeform 68">
                  <a:extLst>
                    <a:ext uri="{FF2B5EF4-FFF2-40B4-BE49-F238E27FC236}">
                      <a16:creationId xmlns:a16="http://schemas.microsoft.com/office/drawing/2014/main" id="{9B0AC0F7-48CE-DBC4-877B-C36BD9A0E2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Freeform 69">
                  <a:extLst>
                    <a:ext uri="{FF2B5EF4-FFF2-40B4-BE49-F238E27FC236}">
                      <a16:creationId xmlns:a16="http://schemas.microsoft.com/office/drawing/2014/main" id="{9CE55AA7-08FE-768A-DFEA-13EE468895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2" name="Line 70">
                <a:extLst>
                  <a:ext uri="{FF2B5EF4-FFF2-40B4-BE49-F238E27FC236}">
                    <a16:creationId xmlns:a16="http://schemas.microsoft.com/office/drawing/2014/main" id="{EE9CD552-7569-2A39-A082-9790C85B6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F9AEDFC-F371-37C8-E0DA-7AAFA49C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57636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D4A2EC-3D37-5ED6-3C9F-0CE19E6E5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F4A13167-ABFC-A428-5DDD-7F6BAA8E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EF8E96-D06F-D077-7044-401B18EE5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41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504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271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02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004688-7200-27A0-AED2-FDEA0C50E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62AE0E-CD08-E4A3-B4FB-58E3FB60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942343E8-72A7-5457-2C99-D033A36FF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1C19E638-91EB-75DC-9458-EA0229C04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6E02EB3D-A45E-B4B7-9E49-65E6921C6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ED0F2C-33C6-33F8-D25A-653073FA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6C992DF-7C76-80E6-220E-5545B437E8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532E4B2-6FAE-2363-8842-E08A265B0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D7AE19E9-E19F-29AF-639C-44EB5FB5E3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FC6B75DA-401A-8C4D-421A-4A0230030C8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3B7B7D8-FAE1-EF25-3177-C597CA2855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D8189C2B-39BF-F3AD-761F-3EC5A41393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9B3C11E0-E220-6347-106F-7361EEF4B7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79AAD932-DEE5-826A-1B8E-BF1B2B2BB3D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A9BA9C23-F16A-423E-DB70-2BBBE58B0C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237FA726-DD02-A25D-C698-4FB16B377C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A0991B4B-EDB7-1AEE-679D-75A7958333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198D13E0-51CA-CC43-BFAD-752CD4E5ED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979DDC47-298E-AFD7-CE86-9F24018FCB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FDF6497C-C9D8-77C1-9EC1-AA3DC693FD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F94954A5-B504-9802-E8A3-D92A434B215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26CA4C70-E5AD-FFC4-4F64-9029A88E1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2F66C97-233E-069E-842E-FC7DD613F3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AA0F3696-6B0D-543A-4D40-8B145249CBF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29D21825-8498-CADF-8EB5-D08C5C4348E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D1EBC7BA-66A7-56E5-19F7-65B9A2BE6EB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41A6EA28-930F-EBBA-43EE-6CB627294A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5297B34D-B81D-6350-4194-484D7EC282F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DD7C599E-910F-8D88-3AA0-B24C9A79E1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E663B789-16D2-7968-1AB9-E036E4D4285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BE4D28C-9D5D-2CDF-4E98-5D046F140C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19D439ED-096C-BC38-ECCB-78B2B5178F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E820AB2-DB7A-A79D-FAE4-35AC3D677C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88E5C4B-5B7B-FDA4-A576-7854A9D159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E3C02BC9-4E4F-3743-8563-808D6A0B437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D0EF96EA-252F-062A-E566-42ABC6B903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8DCE928-965C-EA85-F5C1-24E19E4585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B5B70EF0-D01D-E5DD-0234-6B93EE439E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A0351E2-397A-7FC9-6BE5-A3018AAB2BD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EE4DD70-FCD0-DFFE-52A6-0DE9BC2331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466F87F-6F35-E28C-1556-6383A82F7F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D4FD8A8E-2B46-F940-BD0E-086FCF7666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7532BE26-5B7C-EE9E-4191-8A54CDBBD6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BFC8ECE6-D59A-9EE4-CB81-D6162F00D8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080BC2-EE72-5D70-6666-DEBC4916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3AA0A3-2A8A-2332-F348-F88D6E1F3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355255-9D4E-147B-DA9E-4FFB14E7C1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0C229BCD-A083-BC81-2151-41E4947E04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F138DCEE-5B8D-D5E5-54B6-6B0BA01F6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F00BD61F-0747-E748-6BFB-CB875F4942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07C45B1B-92EA-5E82-24D1-931DB8AF99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11B1265-0119-731D-E758-7C0BAFE4B5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35056C9E-95B1-E743-9A73-5A39803B74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873B7450-9F65-5384-2976-127FD87757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93FE1A96-9FB8-DD4B-5EB8-26A91007B6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07C997E7-D2EC-2533-34E1-ADA752DD0A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CDFD69D0-D4F6-6990-4E0A-C6FEB0CE49B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825CB36E-9726-A54C-5717-F6A428FED5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F8184497-7251-D4E9-F39C-EE556E4B1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835D68A6-6C40-806B-C58A-25B22D6BC6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E36097E1-57E6-7188-7C0D-36C56EF55F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C1BAB2A-BA9C-8C5A-13B8-CE9C056AE6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4F8DCA4A-A0D6-514F-47BB-541F133C696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0BEDD737-7AD9-32AF-DA50-AE940D883A1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361792E-BF11-44DD-3900-9EE92815F3E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EF08723B-66BF-73AE-106A-58DBBBABFA3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866A6C7D-739E-6ED2-8DC9-F62F9697723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3CAE0274-E38E-54A4-13C4-FFD1A9DDC6C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7561DEAF-B810-94D1-71BB-2116BFFFA7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3C31A5-9409-F839-90BA-3883DC5323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2742EC4-5A1C-631E-398C-F3C5A9C4A2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D2C0A335-0DBB-9CDA-7CB6-64689BB782A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21B6FD8-0F3F-70F9-2457-87BB8AAB793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44ACA065-23B9-0399-85C9-8821480A7DD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360F78FE-550E-F182-27C9-8D0D0411F4D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2BEC42F-0A94-4DB3-9210-90D9BA7610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4639297D-A086-3111-DE35-3ADFC63EC52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57F373-E650-007D-EF3A-125835724B3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F7AA1C2-3BC9-2CC2-246C-891EEAAAA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095730D-9E3D-CB3A-4FF1-D9B51A162A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FDC9A03-E7DE-3D3E-74F8-C2990A5082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3B430687-A11D-CFC5-B7C6-AF9A479146F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F9EEDCBB-CCC4-61BB-3480-8D21A3D2F1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03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518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021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089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672" r:id="rId2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2" pos="3840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hyperlink" Target="mailto:generalrehab@toh.ca" TargetMode="External"/><Relationship Id="rId4" Type="http://schemas.openxmlformats.org/officeDocument/2006/relationships/hyperlink" Target="mailto:becsottana@toh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Montserrat Black" panose="00000A00000000000000" pitchFamily="2" charset="0"/>
              </a:rPr>
              <a:t>OCEAN e-Referrals </a:t>
            </a:r>
            <a:endParaRPr lang="en-US" dirty="0">
              <a:latin typeface="Montserrat Black" panose="00000A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10EC8-25B6-9314-AA4B-5EBCA5667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3386" y="3675340"/>
            <a:ext cx="6585225" cy="183273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Montserrat SemiBold" panose="00000700000000000000" pitchFamily="2" charset="0"/>
              </a:rPr>
              <a:t>Referral Sources</a:t>
            </a:r>
          </a:p>
          <a:p>
            <a:br>
              <a:rPr lang="en-US" dirty="0">
                <a:latin typeface="Montserrat SemiBold" panose="00000700000000000000" pitchFamily="2" charset="0"/>
              </a:rPr>
            </a:br>
            <a:r>
              <a:rPr lang="en-US" dirty="0">
                <a:latin typeface="Montserrat SemiBold" panose="00000700000000000000" pitchFamily="2" charset="0"/>
              </a:rPr>
              <a:t>Presented by Becky Sottana</a:t>
            </a:r>
          </a:p>
          <a:p>
            <a:r>
              <a:rPr lang="en-US" dirty="0">
                <a:latin typeface="Montserrat SemiBold" panose="00000700000000000000" pitchFamily="2" charset="0"/>
              </a:rPr>
              <a:t>Fall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76385-C92C-7100-8C41-37A2184C5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4" y="5534055"/>
            <a:ext cx="3348164" cy="1098616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1A1C57CD-8BBE-F64D-DEEB-55FE2119D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329" y="5508070"/>
            <a:ext cx="3237949" cy="1178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A52B69-2CF7-A84C-E71B-65A208977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139" y="5437239"/>
            <a:ext cx="1251931" cy="12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D291F2-4F3B-9988-830C-3A03B6B2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ontserrat Black" panose="00000A00000000000000" pitchFamily="2" charset="0"/>
              </a:rPr>
              <a:t>WHAT PROGRAMS CAN I REFER TO?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B25F2-A0EE-E505-2FA2-71CEAD38D46B}"/>
              </a:ext>
            </a:extLst>
          </p:cNvPr>
          <p:cNvSpPr txBox="1"/>
          <p:nvPr/>
        </p:nvSpPr>
        <p:spPr>
          <a:xfrm>
            <a:off x="245077" y="2139091"/>
            <a:ext cx="114835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Once logged in, review the Healthmap which shows all the sites and programs in the region that are accepting OCEAN </a:t>
            </a:r>
            <a:r>
              <a:rPr lang="en-US" dirty="0" err="1">
                <a:latin typeface="Montserrat SemiBold" panose="00000700000000000000" pitchFamily="2" charset="0"/>
              </a:rPr>
              <a:t>eReferrals</a:t>
            </a:r>
            <a:endParaRPr lang="en-US" dirty="0">
              <a:latin typeface="Montserrat SemiBold" panose="000007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 SemiBold" panose="000007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By clicking on the site, you can see contact information, which programs they offer and a link to send a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 SemiBold" panose="000007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Bruyère hosts 2 sites for inpatient services: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Sub Acute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Hospice-Palliative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 SemiBold" panose="000007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TOH hosts 1 site for inpatient services: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Sub Acute Care – TOH TRC</a:t>
            </a:r>
          </a:p>
          <a:p>
            <a:pPr lvl="1"/>
            <a:endParaRPr lang="en-US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6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F4F8-2939-1233-925B-895B44E7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ontserrat Black" panose="00000A00000000000000" pitchFamily="2" charset="0"/>
              </a:rPr>
              <a:t>PROGRAMS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92C0B-F608-6B26-F3B4-8484534432CB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Montserrat SemiBold" panose="00000700000000000000" pitchFamily="2" charset="0"/>
              </a:rPr>
              <a:t>Bruyère Health – Inpatient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Geriatric Rehabilitation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Stroke Rehabilitation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Transitional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Low Intensity Rehab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Wound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Complex Medical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Specialized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Neuromuscular Ventilation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Dialysis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SemiBold" panose="00000700000000000000" pitchFamily="2" charset="0"/>
              </a:rPr>
              <a:t>Palliative Care</a:t>
            </a:r>
          </a:p>
          <a:p>
            <a:endParaRPr lang="en-US" dirty="0">
              <a:latin typeface="Montserrat SemiBold" panose="00000700000000000000" pitchFamily="2" charset="0"/>
            </a:endParaRPr>
          </a:p>
          <a:p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4576F0-898E-FE72-F1D2-C6BFD7BBF3E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74202" y="1997132"/>
            <a:ext cx="5398686" cy="4232218"/>
          </a:xfrm>
        </p:spPr>
        <p:txBody>
          <a:bodyPr>
            <a:normAutofit/>
          </a:bodyPr>
          <a:lstStyle/>
          <a:p>
            <a:r>
              <a:rPr lang="en-US" sz="1500" dirty="0">
                <a:latin typeface="Montserrat SemiBold" panose="00000700000000000000" pitchFamily="2" charset="0"/>
              </a:rPr>
              <a:t>The Rehabilitation Centre – Inpatient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ontserrat SemiBold" panose="00000700000000000000" pitchFamily="2" charset="0"/>
              </a:rPr>
              <a:t>Neuromuscular Care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ontserrat SemiBold" panose="00000700000000000000" pitchFamily="2" charset="0"/>
              </a:rPr>
              <a:t>Spinal Cord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ontserrat SemiBold" panose="00000700000000000000" pitchFamily="2" charset="0"/>
              </a:rPr>
              <a:t>Locomotor Care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ontserrat SemiBold" panose="00000700000000000000" pitchFamily="2" charset="0"/>
              </a:rPr>
              <a:t>Amputee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ontserrat SemiBold" panose="00000700000000000000" pitchFamily="2" charset="0"/>
              </a:rPr>
              <a:t>Complex Orthopedics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ontserrat SemiBold" panose="00000700000000000000" pitchFamily="2" charset="0"/>
              </a:rPr>
              <a:t>Acquired Brain Injury Service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ontserrat SemiBold" panose="00000700000000000000" pitchFamily="2" charset="0"/>
              </a:rPr>
              <a:t>Acquired Brain Injury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ontserrat SemiBold" panose="00000700000000000000" pitchFamily="2" charset="0"/>
              </a:rPr>
              <a:t>Behavioural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200885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7066-7C61-DF3C-028A-1CFFF070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ontserrat Black" panose="00000A00000000000000" pitchFamily="2" charset="0"/>
              </a:rPr>
              <a:t>ADDING FAVOURITE REFERRAL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1D976-5FF8-DF2F-921E-2D970A8730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8163" y="1997132"/>
            <a:ext cx="6701317" cy="4232218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Montserrat SemiBold" panose="00000700000000000000" pitchFamily="2" charset="0"/>
              </a:rPr>
              <a:t>You may save your </a:t>
            </a:r>
            <a:r>
              <a:rPr lang="en-US" sz="1600" dirty="0" err="1">
                <a:latin typeface="Montserrat SemiBold" panose="00000700000000000000" pitchFamily="2" charset="0"/>
              </a:rPr>
              <a:t>favourite</a:t>
            </a:r>
            <a:r>
              <a:rPr lang="en-US" sz="1600" dirty="0">
                <a:latin typeface="Montserrat SemiBold" panose="00000700000000000000" pitchFamily="2" charset="0"/>
              </a:rPr>
              <a:t> referral sites so you don’t have to search on the map or list each time you log in</a:t>
            </a:r>
          </a:p>
          <a:p>
            <a:r>
              <a:rPr lang="en-US" sz="1600" dirty="0">
                <a:latin typeface="Montserrat SemiBold" panose="00000700000000000000" pitchFamily="2" charset="0"/>
              </a:rPr>
              <a:t>From the Healthmap, search for:</a:t>
            </a:r>
          </a:p>
          <a:p>
            <a:pPr lvl="1"/>
            <a:r>
              <a:rPr lang="en-US" sz="1600" dirty="0">
                <a:latin typeface="Montserrat SemiBold" panose="00000700000000000000" pitchFamily="2" charset="0"/>
              </a:rPr>
              <a:t>Sub Acute Care – Bruyère Health</a:t>
            </a:r>
          </a:p>
          <a:p>
            <a:pPr lvl="1"/>
            <a:r>
              <a:rPr lang="en-US" sz="1600" dirty="0">
                <a:latin typeface="Montserrat SemiBold" panose="00000700000000000000" pitchFamily="2" charset="0"/>
              </a:rPr>
              <a:t>Hospice-Palliative Care; Bruyère Health and Hospice Care Ottawa Central Referral and Triage </a:t>
            </a:r>
          </a:p>
          <a:p>
            <a:pPr lvl="1"/>
            <a:r>
              <a:rPr lang="en-US" sz="1600" dirty="0">
                <a:latin typeface="Montserrat SemiBold" panose="00000700000000000000" pitchFamily="2" charset="0"/>
              </a:rPr>
              <a:t>Sub Acute Care – TOH TRC</a:t>
            </a:r>
          </a:p>
          <a:p>
            <a:r>
              <a:rPr lang="en-US" sz="1600" dirty="0">
                <a:latin typeface="Montserrat SemiBold" panose="00000700000000000000" pitchFamily="2" charset="0"/>
              </a:rPr>
              <a:t>Click       Add to Favourites </a:t>
            </a:r>
          </a:p>
          <a:p>
            <a:r>
              <a:rPr lang="en-US" sz="1600" dirty="0">
                <a:latin typeface="Montserrat SemiBold" panose="00000700000000000000" pitchFamily="2" charset="0"/>
              </a:rPr>
              <a:t>It will now show in your favourites each time you log on</a:t>
            </a:r>
          </a:p>
          <a:p>
            <a:endParaRPr lang="en-US" sz="1600" dirty="0">
              <a:latin typeface="Montserrat SemiBold" panose="00000700000000000000" pitchFamily="2" charset="0"/>
            </a:endParaRPr>
          </a:p>
          <a:p>
            <a:endParaRPr lang="en-US" sz="1600" dirty="0">
              <a:latin typeface="Montserrat SemiBold" panose="000007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EF5C1E-596A-FE13-B76C-01120BAB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895" b="5786"/>
          <a:stretch/>
        </p:blipFill>
        <p:spPr>
          <a:xfrm>
            <a:off x="7738880" y="6018245"/>
            <a:ext cx="3746817" cy="48823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B42EF0-E79B-E38E-F558-DB4DA4952E34}"/>
              </a:ext>
            </a:extLst>
          </p:cNvPr>
          <p:cNvSpPr/>
          <p:nvPr/>
        </p:nvSpPr>
        <p:spPr>
          <a:xfrm>
            <a:off x="7738880" y="6049283"/>
            <a:ext cx="1419225" cy="4572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Star with solid fill">
            <a:extLst>
              <a:ext uri="{FF2B5EF4-FFF2-40B4-BE49-F238E27FC236}">
                <a16:creationId xmlns:a16="http://schemas.microsoft.com/office/drawing/2014/main" id="{A185E5BB-D7E2-491A-A6A8-EC369E9B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2078" y="4703640"/>
            <a:ext cx="374904" cy="374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D11855-5AD4-9D59-FD58-72EA3A84FE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284" b="16048"/>
          <a:stretch/>
        </p:blipFill>
        <p:spPr>
          <a:xfrm>
            <a:off x="866775" y="5543549"/>
            <a:ext cx="3905250" cy="76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08D57-3B10-64D7-174A-30D10D70E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880" y="1917634"/>
            <a:ext cx="3746817" cy="410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93" y="946800"/>
            <a:ext cx="3251393" cy="4689475"/>
          </a:xfrm>
        </p:spPr>
        <p:txBody>
          <a:bodyPr anchor="t">
            <a:normAutofit/>
          </a:bodyPr>
          <a:lstStyle/>
          <a:p>
            <a:br>
              <a:rPr lang="en-US" dirty="0">
                <a:latin typeface="Montserrat Black" panose="00000A00000000000000" pitchFamily="2" charset="0"/>
              </a:rPr>
            </a:br>
            <a:br>
              <a:rPr lang="en-US" dirty="0">
                <a:latin typeface="Montserrat Black" panose="00000A00000000000000" pitchFamily="2" charset="0"/>
              </a:rPr>
            </a:br>
            <a:r>
              <a:rPr lang="en-US" dirty="0">
                <a:latin typeface="Montserrat Black" panose="00000A00000000000000" pitchFamily="2" charset="0"/>
              </a:rPr>
              <a:t>HOW DO I COMPLETE A REFERRAL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ubtitle 7">
            <a:extLst>
              <a:ext uri="{FF2B5EF4-FFF2-40B4-BE49-F238E27FC236}">
                <a16:creationId xmlns:a16="http://schemas.microsoft.com/office/drawing/2014/main" id="{CB01229D-05E2-5155-4F8C-C8DCCF839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560290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0AF2E51-3D86-80EE-5312-4F43007C2E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583" b="22574"/>
          <a:stretch/>
        </p:blipFill>
        <p:spPr>
          <a:xfrm>
            <a:off x="9600057" y="6034342"/>
            <a:ext cx="2438400" cy="5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8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7F9A0-D364-C129-711E-DB39F65E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1815882"/>
          </a:xfrm>
        </p:spPr>
        <p:txBody>
          <a:bodyPr anchor="t">
            <a:normAutofit/>
          </a:bodyPr>
          <a:lstStyle/>
          <a:p>
            <a:r>
              <a:rPr lang="en-US" sz="3000" dirty="0">
                <a:latin typeface="Montserrat Black" panose="00000A00000000000000" pitchFamily="2" charset="0"/>
              </a:rPr>
              <a:t>HOW TO COMPLETE THE REFERRAL</a:t>
            </a:r>
          </a:p>
        </p:txBody>
      </p:sp>
      <p:pic>
        <p:nvPicPr>
          <p:cNvPr id="14" name="Picture 13" descr="Question mark boxes">
            <a:extLst>
              <a:ext uri="{FF2B5EF4-FFF2-40B4-BE49-F238E27FC236}">
                <a16:creationId xmlns:a16="http://schemas.microsoft.com/office/drawing/2014/main" id="{1D77C61E-FC87-6A08-A6F8-49B7E536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094" r="31213"/>
          <a:stretch/>
        </p:blipFill>
        <p:spPr>
          <a:xfrm>
            <a:off x="1079500" y="3428999"/>
            <a:ext cx="1318414" cy="2339975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A860AE-836A-6B3C-D663-F6B25382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338328"/>
            <a:ext cx="6749784" cy="6243447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sz="1600" dirty="0">
                <a:latin typeface="Montserrat SemiBold" panose="00000700000000000000" pitchFamily="2" charset="0"/>
              </a:rPr>
              <a:t>Complete the form using existing data sources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Montserrat SemiBold" panose="00000700000000000000" pitchFamily="2" charset="0"/>
              </a:rPr>
              <a:t>More mandatory fields than the previous SMART and RMR referrals, many of which are just yes/no questions</a:t>
            </a:r>
          </a:p>
          <a:p>
            <a:pPr lvl="2">
              <a:lnSpc>
                <a:spcPct val="140000"/>
              </a:lnSpc>
            </a:pPr>
            <a:r>
              <a:rPr lang="en-US" sz="1600" dirty="0">
                <a:latin typeface="Montserrat SemiBold" panose="00000700000000000000" pitchFamily="2" charset="0"/>
              </a:rPr>
              <a:t>If you answer YES, you must add additional information in the details box</a:t>
            </a:r>
          </a:p>
          <a:p>
            <a:pPr lvl="2">
              <a:lnSpc>
                <a:spcPct val="140000"/>
              </a:lnSpc>
            </a:pPr>
            <a:r>
              <a:rPr lang="en-US" sz="1600" dirty="0">
                <a:latin typeface="Montserrat SemiBold" panose="00000700000000000000" pitchFamily="2" charset="0"/>
              </a:rPr>
              <a:t>If you don’t know the answer, chose NO</a:t>
            </a:r>
          </a:p>
          <a:p>
            <a:pPr lvl="2">
              <a:lnSpc>
                <a:spcPct val="140000"/>
              </a:lnSpc>
            </a:pPr>
            <a:r>
              <a:rPr lang="en-US" sz="1600" dirty="0">
                <a:latin typeface="Montserrat SemiBold" panose="00000700000000000000" pitchFamily="2" charset="0"/>
              </a:rPr>
              <a:t>Please do not write “see attachment” – please complete the section with required information to support an efficient triage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Montserrat SemiBold" panose="00000700000000000000" pitchFamily="2" charset="0"/>
              </a:rPr>
              <a:t>You cannot submit the referral until all mandatory fields have been answered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Montserrat SemiBold" panose="00000700000000000000" pitchFamily="2" charset="0"/>
              </a:rPr>
              <a:t>You may add attachments</a:t>
            </a:r>
          </a:p>
          <a:p>
            <a:pPr lvl="1">
              <a:lnSpc>
                <a:spcPct val="140000"/>
              </a:lnSpc>
            </a:pPr>
            <a:r>
              <a:rPr lang="en-US" sz="1600" dirty="0">
                <a:latin typeface="Montserrat SemiBold" panose="00000700000000000000" pitchFamily="2" charset="0"/>
              </a:rPr>
              <a:t>i.e. Consent Directives, Living Wills, POA papers</a:t>
            </a:r>
          </a:p>
          <a:p>
            <a:pPr lvl="1">
              <a:lnSpc>
                <a:spcPct val="140000"/>
              </a:lnSpc>
            </a:pPr>
            <a:r>
              <a:rPr lang="en-US" sz="1600" dirty="0">
                <a:latin typeface="Montserrat SemiBold" panose="00000700000000000000" pitchFamily="2" charset="0"/>
              </a:rPr>
              <a:t>Consult and Progress Notes, MARs, DI, Labs etc.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Montserrat SemiBold" panose="00000700000000000000" pitchFamily="2" charset="0"/>
              </a:rPr>
              <a:t>You may save a draft of your referral to complete at a later time  </a:t>
            </a:r>
          </a:p>
          <a:p>
            <a:pPr lvl="1">
              <a:lnSpc>
                <a:spcPct val="140000"/>
              </a:lnSpc>
            </a:pPr>
            <a:endParaRPr lang="en-US" sz="1600" dirty="0">
              <a:latin typeface="Montserrat SemiBold" panose="00000700000000000000" pitchFamily="2" charset="0"/>
            </a:endParaRPr>
          </a:p>
          <a:p>
            <a:pPr>
              <a:lnSpc>
                <a:spcPct val="140000"/>
              </a:lnSpc>
            </a:pPr>
            <a:endParaRPr lang="en-US" sz="1600" dirty="0">
              <a:latin typeface="Montserrat SemiBold" panose="000007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B5EE0-EE6F-226C-3AEB-AC5A719F0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306" y="6083103"/>
            <a:ext cx="1957388" cy="6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092E40-13D1-FF44-B995-B4F732219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173" y="120245"/>
            <a:ext cx="5800627" cy="169335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57994-144B-EC98-D252-FC0C87EB1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73" y="1971674"/>
            <a:ext cx="2209800" cy="3171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1530D-BB17-2CDA-B130-A28C9AAF1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98" y="5443537"/>
            <a:ext cx="2238375" cy="257175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34F1C527-02A9-BD06-4666-44A85EB122BA}"/>
              </a:ext>
            </a:extLst>
          </p:cNvPr>
          <p:cNvSpPr/>
          <p:nvPr/>
        </p:nvSpPr>
        <p:spPr>
          <a:xfrm>
            <a:off x="6953348" y="609600"/>
            <a:ext cx="1685827" cy="504825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9F4C2DA4-C381-5125-7688-2BC7C013DF4F}"/>
              </a:ext>
            </a:extLst>
          </p:cNvPr>
          <p:cNvSpPr/>
          <p:nvPr/>
        </p:nvSpPr>
        <p:spPr>
          <a:xfrm>
            <a:off x="3672083" y="2871329"/>
            <a:ext cx="1685827" cy="504825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F1875742-5B14-3F32-2956-3D54C4BC21C6}"/>
              </a:ext>
            </a:extLst>
          </p:cNvPr>
          <p:cNvSpPr/>
          <p:nvPr/>
        </p:nvSpPr>
        <p:spPr>
          <a:xfrm>
            <a:off x="3345512" y="5319711"/>
            <a:ext cx="1685827" cy="504825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EC950D-C6A4-E01E-B7EB-E699E76EB477}"/>
              </a:ext>
            </a:extLst>
          </p:cNvPr>
          <p:cNvSpPr txBox="1"/>
          <p:nvPr/>
        </p:nvSpPr>
        <p:spPr>
          <a:xfrm>
            <a:off x="8826759" y="335902"/>
            <a:ext cx="2836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all fields (only 1 of the phone number fields and email not required)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266D4A-1959-F6D6-FBF2-68E556624B8E}"/>
              </a:ext>
            </a:extLst>
          </p:cNvPr>
          <p:cNvSpPr txBox="1"/>
          <p:nvPr/>
        </p:nvSpPr>
        <p:spPr>
          <a:xfrm>
            <a:off x="5706157" y="2659218"/>
            <a:ext cx="283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only 1 program that best fits the patient’s needs / criteria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6199A4-442F-5C4A-BB56-E974AE1A9D3F}"/>
              </a:ext>
            </a:extLst>
          </p:cNvPr>
          <p:cNvSpPr txBox="1"/>
          <p:nvPr/>
        </p:nvSpPr>
        <p:spPr>
          <a:xfrm>
            <a:off x="5185878" y="5342473"/>
            <a:ext cx="283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this for “Triaging”</a:t>
            </a:r>
          </a:p>
        </p:txBody>
      </p:sp>
    </p:spTree>
    <p:extLst>
      <p:ext uri="{BB962C8B-B14F-4D97-AF65-F5344CB8AC3E}">
        <p14:creationId xmlns:p14="http://schemas.microsoft.com/office/powerpoint/2010/main" val="177482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6175559-DCB6-0861-11E9-BAE0374A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9" y="814680"/>
            <a:ext cx="6000750" cy="361950"/>
          </a:xfrm>
          <a:prstGeom prst="rect">
            <a:avLst/>
          </a:prstGeom>
        </p:spPr>
      </p:pic>
      <p:sp>
        <p:nvSpPr>
          <p:cNvPr id="20" name="Arrow: Left 19">
            <a:extLst>
              <a:ext uri="{FF2B5EF4-FFF2-40B4-BE49-F238E27FC236}">
                <a16:creationId xmlns:a16="http://schemas.microsoft.com/office/drawing/2014/main" id="{BD5694B6-83B6-5EDB-BDA4-A7E8ADB1DCA6}"/>
              </a:ext>
            </a:extLst>
          </p:cNvPr>
          <p:cNvSpPr/>
          <p:nvPr/>
        </p:nvSpPr>
        <p:spPr>
          <a:xfrm>
            <a:off x="6825830" y="743242"/>
            <a:ext cx="1685827" cy="504825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1C8503-F45C-6CE0-6038-942F9373B0D7}"/>
              </a:ext>
            </a:extLst>
          </p:cNvPr>
          <p:cNvSpPr txBox="1"/>
          <p:nvPr/>
        </p:nvSpPr>
        <p:spPr>
          <a:xfrm>
            <a:off x="8708571" y="533989"/>
            <a:ext cx="283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“Filling out Ocean referral” to complete the referral directly in Ocean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8640A-4B76-9040-5A87-EBD7AF1BE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59" y="1762125"/>
            <a:ext cx="2152650" cy="59055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95EBF8C-0AB2-F2E8-45A1-921982A6A7C1}"/>
              </a:ext>
            </a:extLst>
          </p:cNvPr>
          <p:cNvSpPr/>
          <p:nvPr/>
        </p:nvSpPr>
        <p:spPr>
          <a:xfrm>
            <a:off x="2938075" y="1847850"/>
            <a:ext cx="1685827" cy="504825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55B6E-3784-B83D-151D-E297BC37B2A8}"/>
              </a:ext>
            </a:extLst>
          </p:cNvPr>
          <p:cNvSpPr txBox="1"/>
          <p:nvPr/>
        </p:nvSpPr>
        <p:spPr>
          <a:xfrm>
            <a:off x="5096556" y="1762125"/>
            <a:ext cx="5577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Bruyère has access to Meditech and EPIC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TOH has access to EPIC</a:t>
            </a:r>
          </a:p>
          <a:p>
            <a:endParaRPr lang="en-US" dirty="0"/>
          </a:p>
          <a:p>
            <a:r>
              <a:rPr lang="en-US" dirty="0"/>
              <a:t>If you have neither EPIC or Meditech, please upload any attachments (labs, DI, consult notes, progress notes) that you normally would to support the efficient triage of a referral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3EB6ED-6FE0-4231-E132-A34D5D686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59" y="4416586"/>
            <a:ext cx="3286125" cy="600075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D21E2BCC-07F9-32FC-FB2E-AE7F2FA0BCB8}"/>
              </a:ext>
            </a:extLst>
          </p:cNvPr>
          <p:cNvSpPr/>
          <p:nvPr/>
        </p:nvSpPr>
        <p:spPr>
          <a:xfrm>
            <a:off x="3800184" y="4464210"/>
            <a:ext cx="1685827" cy="504825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AEB29-3500-52A5-4763-DEB877790B50}"/>
              </a:ext>
            </a:extLst>
          </p:cNvPr>
          <p:cNvSpPr txBox="1"/>
          <p:nvPr/>
        </p:nvSpPr>
        <p:spPr>
          <a:xfrm>
            <a:off x="5675151" y="4602591"/>
            <a:ext cx="283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Send!</a:t>
            </a:r>
          </a:p>
        </p:txBody>
      </p:sp>
    </p:spTree>
    <p:extLst>
      <p:ext uri="{BB962C8B-B14F-4D97-AF65-F5344CB8AC3E}">
        <p14:creationId xmlns:p14="http://schemas.microsoft.com/office/powerpoint/2010/main" val="296625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279D2-EA95-302C-B0FC-1E011D01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395288"/>
            <a:ext cx="10033000" cy="1120439"/>
          </a:xfrm>
        </p:spPr>
        <p:txBody>
          <a:bodyPr vert="horz" wrap="square" lIns="91440" tIns="45720" rIns="91440" bIns="45720" rtlCol="0" anchor="b" anchorCtr="0">
            <a:normAutofit fontScale="90000"/>
          </a:bodyPr>
          <a:lstStyle/>
          <a:p>
            <a:r>
              <a:rPr lang="en-US" dirty="0">
                <a:latin typeface="Montserrat Black" panose="00000A00000000000000" pitchFamily="2" charset="0"/>
              </a:rPr>
              <a:t>WHAT DOES OCEAN LOOK LIKE WHEN I LOG ON?</a:t>
            </a:r>
            <a:br>
              <a:rPr lang="en-US" dirty="0">
                <a:latin typeface="Montserrat Black" panose="00000A00000000000000" pitchFamily="2" charset="0"/>
              </a:rPr>
            </a:br>
            <a:r>
              <a:rPr lang="en-US" dirty="0">
                <a:latin typeface="Montserrat Black" panose="00000A00000000000000" pitchFamily="2" charset="0"/>
              </a:rPr>
              <a:t>“</a:t>
            </a:r>
            <a:r>
              <a:rPr lang="en-US" dirty="0" err="1">
                <a:latin typeface="Montserrat Black" panose="00000A00000000000000" pitchFamily="2" charset="0"/>
              </a:rPr>
              <a:t>eREFERRALS</a:t>
            </a:r>
            <a:r>
              <a:rPr lang="en-US" dirty="0">
                <a:latin typeface="Montserrat Black" panose="00000A00000000000000" pitchFamily="2" charset="0"/>
              </a:rPr>
              <a:t>”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18936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F51CC8-4B9C-D5E6-8535-55F461092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28" y="2209489"/>
            <a:ext cx="10287073" cy="3576875"/>
          </a:xfrm>
          <a:prstGeom prst="rect">
            <a:avLst/>
          </a:prstGeom>
        </p:spPr>
      </p:pic>
      <p:sp>
        <p:nvSpPr>
          <p:cNvPr id="3" name="Arrow: Bent 2">
            <a:extLst>
              <a:ext uri="{FF2B5EF4-FFF2-40B4-BE49-F238E27FC236}">
                <a16:creationId xmlns:a16="http://schemas.microsoft.com/office/drawing/2014/main" id="{63CEC459-02FC-1992-E084-8D367E929591}"/>
              </a:ext>
            </a:extLst>
          </p:cNvPr>
          <p:cNvSpPr/>
          <p:nvPr/>
        </p:nvSpPr>
        <p:spPr>
          <a:xfrm>
            <a:off x="331651" y="3284482"/>
            <a:ext cx="493776" cy="2926080"/>
          </a:xfrm>
          <a:prstGeom prst="ben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45CAE-25F0-2912-28AE-6A305D6B215F}"/>
              </a:ext>
            </a:extLst>
          </p:cNvPr>
          <p:cNvSpPr txBox="1"/>
          <p:nvPr/>
        </p:nvSpPr>
        <p:spPr>
          <a:xfrm>
            <a:off x="825427" y="5997905"/>
            <a:ext cx="935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SemiBold" panose="00000700000000000000" pitchFamily="2" charset="0"/>
              </a:rPr>
              <a:t>You will be provided the Shared Encryption Key by your site administrator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9BA8E-9793-EA7E-A564-E6CEEAE63E10}"/>
              </a:ext>
            </a:extLst>
          </p:cNvPr>
          <p:cNvSpPr txBox="1"/>
          <p:nvPr/>
        </p:nvSpPr>
        <p:spPr>
          <a:xfrm>
            <a:off x="825427" y="1869200"/>
            <a:ext cx="935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SemiBold" panose="00000700000000000000" pitchFamily="2" charset="0"/>
              </a:rPr>
              <a:t>Section in Ocean where all your referrals live (all states)</a:t>
            </a:r>
          </a:p>
        </p:txBody>
      </p:sp>
    </p:spTree>
    <p:extLst>
      <p:ext uri="{BB962C8B-B14F-4D97-AF65-F5344CB8AC3E}">
        <p14:creationId xmlns:p14="http://schemas.microsoft.com/office/powerpoint/2010/main" val="243659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6D6C0-512C-2551-F7BB-C5F69D5C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399" y="395289"/>
            <a:ext cx="7097323" cy="111283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Montserrat Black" panose="00000A00000000000000" pitchFamily="2" charset="0"/>
              </a:rPr>
              <a:t>SWITCHING BETWEEN </a:t>
            </a:r>
            <a:r>
              <a:rPr lang="en-US" sz="2800" dirty="0" err="1">
                <a:latin typeface="Montserrat Black" panose="00000A00000000000000" pitchFamily="2" charset="0"/>
              </a:rPr>
              <a:t>eReferrals</a:t>
            </a:r>
            <a:r>
              <a:rPr lang="en-US" sz="2800" dirty="0">
                <a:latin typeface="Montserrat Black" panose="00000A00000000000000" pitchFamily="2" charset="0"/>
              </a:rPr>
              <a:t> and the Healthmap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A5396-1FDA-3A09-D829-E1DBF44CD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1"/>
            <a:ext cx="6328800" cy="3913700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SemiBold" panose="00000700000000000000" pitchFamily="2" charset="0"/>
              </a:rPr>
              <a:t>from </a:t>
            </a:r>
            <a:r>
              <a:rPr lang="en-US" sz="1800" dirty="0" err="1">
                <a:latin typeface="Montserrat SemiBold" panose="00000700000000000000" pitchFamily="2" charset="0"/>
              </a:rPr>
              <a:t>eReferrals</a:t>
            </a:r>
            <a:r>
              <a:rPr lang="en-US" sz="1800" dirty="0">
                <a:latin typeface="Montserrat SemiBold" panose="00000700000000000000" pitchFamily="2" charset="0"/>
              </a:rPr>
              <a:t> – click on Menu,  then Healthmap 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>
              <a:latin typeface="Montserrat SemiBold" panose="00000700000000000000" pitchFamily="2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Montserrat SemiBold" panose="00000700000000000000" pitchFamily="2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Montserrat SemiBold" panose="00000700000000000000" pitchFamily="2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Montserrat SemiBold" panose="00000700000000000000" pitchFamily="2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Montserrat SemiBold" panose="00000700000000000000" pitchFamily="2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SemiBold" panose="00000700000000000000" pitchFamily="2" charset="0"/>
              </a:rPr>
              <a:t>From Healthmap, click on your name, then Home</a:t>
            </a:r>
          </a:p>
          <a:p>
            <a:pPr>
              <a:lnSpc>
                <a:spcPct val="140000"/>
              </a:lnSpc>
            </a:pPr>
            <a:endParaRPr lang="en-US" sz="1400" dirty="0">
              <a:latin typeface="Montserrat SemiBold" panose="000007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5D45D7-984D-4CDD-B1BC-0CF407C7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248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1ABCBD8-D5A1-64E7-B8ED-1994076E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744" y="1254732"/>
            <a:ext cx="2767362" cy="2593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9FF754-B6EB-6D08-556D-ACFE97237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744" y="4306293"/>
            <a:ext cx="2767362" cy="2298113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E780E921-A2FF-AABB-EEA8-DC09D568463D}"/>
              </a:ext>
            </a:extLst>
          </p:cNvPr>
          <p:cNvCxnSpPr>
            <a:cxnSpLocks/>
          </p:cNvCxnSpPr>
          <p:nvPr/>
        </p:nvCxnSpPr>
        <p:spPr>
          <a:xfrm>
            <a:off x="6866025" y="2463282"/>
            <a:ext cx="3100935" cy="1112022"/>
          </a:xfrm>
          <a:prstGeom prst="bentConnector3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717BFA7D-10D8-24C7-0C82-6F6717FC8CD6}"/>
              </a:ext>
            </a:extLst>
          </p:cNvPr>
          <p:cNvCxnSpPr>
            <a:cxnSpLocks/>
          </p:cNvCxnSpPr>
          <p:nvPr/>
        </p:nvCxnSpPr>
        <p:spPr>
          <a:xfrm flipV="1">
            <a:off x="6866025" y="5103414"/>
            <a:ext cx="2689455" cy="194966"/>
          </a:xfrm>
          <a:prstGeom prst="bentConnector3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65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1B23E-6C8E-9754-04CF-CEE5F616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kern="1200" cap="none" spc="0" baseline="0" dirty="0">
                <a:solidFill>
                  <a:schemeClr val="tx1"/>
                </a:solidFill>
                <a:latin typeface="Montserrat Black" panose="00000A00000000000000" pitchFamily="2" charset="0"/>
              </a:rPr>
              <a:t>FOLDERS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DBF471-8958-DD0C-C4DA-3ACCA326B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89399" y="1864801"/>
            <a:ext cx="6782999" cy="391370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dirty="0">
                <a:latin typeface="Montserrat SemiBold" panose="00000700000000000000" pitchFamily="2" charset="0"/>
              </a:rPr>
              <a:t>GENERAL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Montserrat SemiBold" panose="00000700000000000000" pitchFamily="2" charset="0"/>
              </a:rPr>
              <a:t>Where you will find instant messaging responses</a:t>
            </a:r>
          </a:p>
          <a:p>
            <a:r>
              <a:rPr lang="en-US" dirty="0">
                <a:latin typeface="Montserrat SemiBold" panose="00000700000000000000" pitchFamily="2" charset="0"/>
              </a:rPr>
              <a:t>RECEIVED – </a:t>
            </a:r>
            <a:r>
              <a:rPr lang="en-US" i="1" dirty="0">
                <a:latin typeface="Montserrat SemiBold" panose="00000700000000000000" pitchFamily="2" charset="0"/>
              </a:rPr>
              <a:t>used by receiving site (i.e. Bruyère, TRC)</a:t>
            </a:r>
          </a:p>
          <a:p>
            <a:r>
              <a:rPr lang="en-US" b="1" dirty="0">
                <a:latin typeface="Montserrat SemiBold" panose="00000700000000000000" pitchFamily="2" charset="0"/>
              </a:rPr>
              <a:t>SENT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Montserrat SemiBold" panose="00000700000000000000" pitchFamily="2" charset="0"/>
              </a:rPr>
              <a:t>Where all your referrals are saved</a:t>
            </a:r>
          </a:p>
          <a:p>
            <a:r>
              <a:rPr lang="en-US" dirty="0">
                <a:latin typeface="Montserrat SemiBold" panose="00000700000000000000" pitchFamily="2" charset="0"/>
              </a:rPr>
              <a:t>DELETION WARNINGS – generally not used</a:t>
            </a:r>
          </a:p>
          <a:p>
            <a:r>
              <a:rPr lang="en-US" dirty="0">
                <a:latin typeface="Montserrat SemiBold" panose="00000700000000000000" pitchFamily="2" charset="0"/>
              </a:rPr>
              <a:t>ACTIONS – generally not used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5D45D7-984D-4CDD-B1BC-0CF407C7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248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35B2213-32BB-F751-72C3-4103A2800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117" y="152400"/>
            <a:ext cx="3188616" cy="6318000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06DFC33-71B7-065D-B9E4-65A4AC443A41}"/>
              </a:ext>
            </a:extLst>
          </p:cNvPr>
          <p:cNvSpPr/>
          <p:nvPr/>
        </p:nvSpPr>
        <p:spPr>
          <a:xfrm>
            <a:off x="8577073" y="638175"/>
            <a:ext cx="3348226" cy="105727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45CAAC6-70C4-D9E8-62CB-7174D6C8637E}"/>
              </a:ext>
            </a:extLst>
          </p:cNvPr>
          <p:cNvSpPr/>
          <p:nvPr/>
        </p:nvSpPr>
        <p:spPr>
          <a:xfrm>
            <a:off x="8584312" y="1951863"/>
            <a:ext cx="3348226" cy="280301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51461"/>
            <a:ext cx="10213200" cy="13909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cap="none" spc="0" baseline="0" dirty="0">
                <a:solidFill>
                  <a:schemeClr val="tx1"/>
                </a:solidFill>
                <a:latin typeface="Montserrat Black" panose="00000A00000000000000" pitchFamily="2" charset="0"/>
              </a:rPr>
              <a:t>WHY</a:t>
            </a:r>
            <a:br>
              <a:rPr lang="en-US" sz="4400" kern="1200" cap="none" spc="0" baseline="0" dirty="0">
                <a:solidFill>
                  <a:schemeClr val="tx1"/>
                </a:solidFill>
                <a:latin typeface="Montserrat Black" panose="00000A00000000000000" pitchFamily="2" charset="0"/>
              </a:rPr>
            </a:br>
            <a:r>
              <a:rPr lang="en-US" sz="4400" kern="1200" cap="none" spc="0" baseline="0" dirty="0">
                <a:solidFill>
                  <a:schemeClr val="tx1"/>
                </a:solidFill>
                <a:latin typeface="Montserrat Black" panose="00000A00000000000000" pitchFamily="2" charset="0"/>
              </a:rPr>
              <a:t>OCEAN?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BF9BF3-7E9D-458B-A5D2-E730C5FFD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19649" y="189383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Picture Placeholder 6">
            <a:extLst>
              <a:ext uri="{FF2B5EF4-FFF2-40B4-BE49-F238E27FC236}">
                <a16:creationId xmlns:a16="http://schemas.microsoft.com/office/drawing/2014/main" id="{CC5E79E1-F93F-6634-AEE7-308536A17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920006"/>
              </p:ext>
            </p:extLst>
          </p:nvPr>
        </p:nvGraphicFramePr>
        <p:xfrm>
          <a:off x="1079400" y="2379307"/>
          <a:ext cx="10033200" cy="3389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6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50" y="481298"/>
            <a:ext cx="4075200" cy="153295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latin typeface="Montserrat Black" panose="00000A00000000000000" pitchFamily="2" charset="0"/>
              </a:rPr>
              <a:t>WHERE ARE MY SENT REFERRALS?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6267" y="4081096"/>
            <a:ext cx="4075200" cy="152097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2400" dirty="0">
                <a:latin typeface="Montserrat SemiBold" panose="00000700000000000000" pitchFamily="2" charset="0"/>
              </a:rPr>
              <a:t>All referrals that you have sent/drafted will be in the </a:t>
            </a:r>
            <a:r>
              <a:rPr lang="en-US" sz="2400" u="sng" dirty="0">
                <a:latin typeface="Montserrat SemiBold" panose="00000700000000000000" pitchFamily="2" charset="0"/>
              </a:rPr>
              <a:t>Sent</a:t>
            </a:r>
            <a:r>
              <a:rPr lang="en-US" sz="2400" dirty="0">
                <a:latin typeface="Montserrat SemiBold" panose="00000700000000000000" pitchFamily="2" charset="0"/>
              </a:rPr>
              <a:t> folder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6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653B57-2620-424D-ADAF-60975D8F8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2232522-D3C5-D553-D34B-3F50A809F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33" y="376129"/>
            <a:ext cx="4996213" cy="6299288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D56AA3E1-FEC9-965F-8DDE-668885DEF9A0}"/>
              </a:ext>
            </a:extLst>
          </p:cNvPr>
          <p:cNvSpPr/>
          <p:nvPr/>
        </p:nvSpPr>
        <p:spPr>
          <a:xfrm>
            <a:off x="7608078" y="3692900"/>
            <a:ext cx="4278101" cy="1046667"/>
          </a:xfrm>
          <a:prstGeom prst="leftArrow">
            <a:avLst/>
          </a:prstGeom>
          <a:solidFill>
            <a:srgbClr val="FF669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Patients with bed offers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1F0F31C-5746-ABC7-74FB-E01A596A9043}"/>
              </a:ext>
            </a:extLst>
          </p:cNvPr>
          <p:cNvSpPr/>
          <p:nvPr/>
        </p:nvSpPr>
        <p:spPr>
          <a:xfrm>
            <a:off x="5826000" y="927327"/>
            <a:ext cx="4278099" cy="561975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 Referrals sent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BD167CF-7654-175F-D34F-BE4F25A5438D}"/>
              </a:ext>
            </a:extLst>
          </p:cNvPr>
          <p:cNvSpPr/>
          <p:nvPr/>
        </p:nvSpPr>
        <p:spPr>
          <a:xfrm>
            <a:off x="7021268" y="5360385"/>
            <a:ext cx="4903079" cy="561975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Referrals that have been declined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CFE0456-1DE8-E30E-2CE0-A227FAE6EA39}"/>
              </a:ext>
            </a:extLst>
          </p:cNvPr>
          <p:cNvSpPr/>
          <p:nvPr/>
        </p:nvSpPr>
        <p:spPr>
          <a:xfrm>
            <a:off x="7056728" y="5940782"/>
            <a:ext cx="4903075" cy="624917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Referrals that have been cancelled by sender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5BDF7F92-F785-7DBF-53FD-D266953A10FB}"/>
              </a:ext>
            </a:extLst>
          </p:cNvPr>
          <p:cNvSpPr/>
          <p:nvPr/>
        </p:nvSpPr>
        <p:spPr>
          <a:xfrm>
            <a:off x="6838586" y="2044831"/>
            <a:ext cx="4996212" cy="56197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Referrals received but not yet registered </a:t>
            </a: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0AD7E17E-5F01-BEBA-5D1A-9D270CD62E5D}"/>
              </a:ext>
            </a:extLst>
          </p:cNvPr>
          <p:cNvSpPr/>
          <p:nvPr/>
        </p:nvSpPr>
        <p:spPr>
          <a:xfrm>
            <a:off x="7056542" y="4742495"/>
            <a:ext cx="4301799" cy="561975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Patients with who have been admitted</a:t>
            </a:r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77A10612-4A86-5ADD-B62E-DD22A131FFEC}"/>
              </a:ext>
            </a:extLst>
          </p:cNvPr>
          <p:cNvSpPr/>
          <p:nvPr/>
        </p:nvSpPr>
        <p:spPr>
          <a:xfrm>
            <a:off x="6826350" y="1481633"/>
            <a:ext cx="4278099" cy="561975"/>
          </a:xfrm>
          <a:prstGeom prst="leftArrow">
            <a:avLst/>
          </a:prstGeom>
          <a:solidFill>
            <a:srgbClr val="FF669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Referrals in draft mode</a:t>
            </a:r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20469B4D-E7FC-68A7-5436-BD73FB118BFF}"/>
              </a:ext>
            </a:extLst>
          </p:cNvPr>
          <p:cNvSpPr/>
          <p:nvPr/>
        </p:nvSpPr>
        <p:spPr>
          <a:xfrm>
            <a:off x="6838585" y="2581842"/>
            <a:ext cx="4278099" cy="561975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used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B0F6FBF-5895-A9B0-3279-6669ADC62C42}"/>
              </a:ext>
            </a:extLst>
          </p:cNvPr>
          <p:cNvSpPr/>
          <p:nvPr/>
        </p:nvSpPr>
        <p:spPr>
          <a:xfrm>
            <a:off x="7191601" y="3798875"/>
            <a:ext cx="310347" cy="743066"/>
          </a:xfrm>
          <a:prstGeom prst="rightBrace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CB7C5976-B9FF-82FD-9C37-858D9C64CA8E}"/>
              </a:ext>
            </a:extLst>
          </p:cNvPr>
          <p:cNvSpPr/>
          <p:nvPr/>
        </p:nvSpPr>
        <p:spPr>
          <a:xfrm>
            <a:off x="6288835" y="2918745"/>
            <a:ext cx="5903164" cy="913064"/>
          </a:xfrm>
          <a:prstGeom prst="leftArrow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Referrals waiting for triage </a:t>
            </a:r>
            <a:r>
              <a:rPr lang="en-US" sz="1400" u="sng" dirty="0">
                <a:solidFill>
                  <a:schemeClr val="tx1"/>
                </a:solidFill>
              </a:rPr>
              <a:t>or</a:t>
            </a:r>
            <a:r>
              <a:rPr lang="en-US" sz="1400" dirty="0">
                <a:solidFill>
                  <a:schemeClr val="tx1"/>
                </a:solidFill>
              </a:rPr>
              <a:t> have been accepted onto the waitlist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95FFAA-B653-C25F-88F4-04535C745761}"/>
              </a:ext>
            </a:extLst>
          </p:cNvPr>
          <p:cNvSpPr/>
          <p:nvPr/>
        </p:nvSpPr>
        <p:spPr>
          <a:xfrm>
            <a:off x="4342852" y="376129"/>
            <a:ext cx="1010561" cy="538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5A52-EB72-8381-9004-15EFA08A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3269"/>
            <a:ext cx="10900848" cy="111283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ontserrat Black" panose="00000A00000000000000" pitchFamily="2" charset="0"/>
              </a:rPr>
              <a:t>INSTANT MESSAGING: WHERE DO I FIND RESPONSES?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7FFE-5575-F589-0B25-190754361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5" y="1508125"/>
            <a:ext cx="11807703" cy="534987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Montserrat SemiBold" panose="00000700000000000000" pitchFamily="2" charset="0"/>
              </a:rPr>
              <a:t>In your “Needs Review” folder, you will find responses from the triage team</a:t>
            </a:r>
          </a:p>
          <a:p>
            <a:endParaRPr lang="en-US" sz="1800" dirty="0">
              <a:latin typeface="Montserrat SemiBold" panose="00000700000000000000" pitchFamily="2" charset="0"/>
            </a:endParaRPr>
          </a:p>
          <a:p>
            <a:endParaRPr lang="en-US" sz="1800" dirty="0">
              <a:latin typeface="Montserrat SemiBold" panose="00000700000000000000" pitchFamily="2" charset="0"/>
            </a:endParaRPr>
          </a:p>
          <a:p>
            <a:endParaRPr lang="en-US" sz="1800" dirty="0">
              <a:latin typeface="Montserrat SemiBold" panose="00000700000000000000" pitchFamily="2" charset="0"/>
            </a:endParaRPr>
          </a:p>
          <a:p>
            <a:endParaRPr lang="en-US" sz="1800" dirty="0">
              <a:latin typeface="Montserrat SemiBold" panose="00000700000000000000" pitchFamily="2" charset="0"/>
            </a:endParaRPr>
          </a:p>
          <a:p>
            <a:r>
              <a:rPr lang="en-US" sz="1800" dirty="0">
                <a:latin typeface="Montserrat SemiBold" panose="00000700000000000000" pitchFamily="2" charset="0"/>
              </a:rPr>
              <a:t>You can reply to the triage team if more information was requested through the Messaging section by typing your message and/or adding attachments, then clicking Send.</a:t>
            </a:r>
          </a:p>
          <a:p>
            <a:r>
              <a:rPr lang="en-US" sz="1800" dirty="0">
                <a:latin typeface="Montserrat SemiBold" panose="00000700000000000000" pitchFamily="2" charset="0"/>
              </a:rPr>
              <a:t>If no response is required, click Reviewed at the bottom</a:t>
            </a:r>
          </a:p>
          <a:p>
            <a:endParaRPr lang="en-US" dirty="0">
              <a:latin typeface="Montserrat SemiBold" panose="000007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BC8ED-0D6B-F817-D30F-4C2A679A3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1" y="2249687"/>
            <a:ext cx="5638800" cy="190362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45C3A7C-ADFA-E64E-B3B2-328D1777DD05}"/>
              </a:ext>
            </a:extLst>
          </p:cNvPr>
          <p:cNvSpPr/>
          <p:nvPr/>
        </p:nvSpPr>
        <p:spPr>
          <a:xfrm>
            <a:off x="8020053" y="3786593"/>
            <a:ext cx="814387" cy="4810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61F8A7-7F47-8D37-1E66-7DA619920C45}"/>
              </a:ext>
            </a:extLst>
          </p:cNvPr>
          <p:cNvSpPr/>
          <p:nvPr/>
        </p:nvSpPr>
        <p:spPr>
          <a:xfrm>
            <a:off x="8020053" y="3786593"/>
            <a:ext cx="814387" cy="4810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FE903F-91FE-1D3A-100C-C439FE494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171"/>
          <a:stretch/>
        </p:blipFill>
        <p:spPr>
          <a:xfrm>
            <a:off x="644842" y="6101146"/>
            <a:ext cx="3914775" cy="4982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581D19-2CDF-534D-1392-2F4A705D4098}"/>
              </a:ext>
            </a:extLst>
          </p:cNvPr>
          <p:cNvSpPr/>
          <p:nvPr/>
        </p:nvSpPr>
        <p:spPr>
          <a:xfrm>
            <a:off x="1933193" y="6080191"/>
            <a:ext cx="1552576" cy="5744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796BF7-B1E5-5C63-E4EB-0676B7DD91ED}"/>
              </a:ext>
            </a:extLst>
          </p:cNvPr>
          <p:cNvSpPr/>
          <p:nvPr/>
        </p:nvSpPr>
        <p:spPr>
          <a:xfrm>
            <a:off x="3238500" y="2560833"/>
            <a:ext cx="5438775" cy="51057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50164E88-0C1C-04B5-F5E2-D6B58DD106A2}"/>
              </a:ext>
            </a:extLst>
          </p:cNvPr>
          <p:cNvSpPr/>
          <p:nvPr/>
        </p:nvSpPr>
        <p:spPr>
          <a:xfrm>
            <a:off x="8763001" y="2560833"/>
            <a:ext cx="1645920" cy="510574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RESPONSE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612108D-DF33-0997-2B33-F550FD6717D6}"/>
              </a:ext>
            </a:extLst>
          </p:cNvPr>
          <p:cNvSpPr/>
          <p:nvPr/>
        </p:nvSpPr>
        <p:spPr>
          <a:xfrm>
            <a:off x="8834440" y="3382553"/>
            <a:ext cx="1645920" cy="510574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CE6A6D-E093-BEC8-9DEF-3A7EDAD7B9D8}"/>
              </a:ext>
            </a:extLst>
          </p:cNvPr>
          <p:cNvSpPr/>
          <p:nvPr/>
        </p:nvSpPr>
        <p:spPr>
          <a:xfrm>
            <a:off x="3224213" y="3357070"/>
            <a:ext cx="5438775" cy="510574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11FA9-A409-0597-30BE-E03C254E4FA3}"/>
              </a:ext>
            </a:extLst>
          </p:cNvPr>
          <p:cNvSpPr txBox="1"/>
          <p:nvPr/>
        </p:nvSpPr>
        <p:spPr>
          <a:xfrm>
            <a:off x="8427246" y="5611624"/>
            <a:ext cx="346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**Only professional language is to be used as this is considered part of an EMR**</a:t>
            </a:r>
          </a:p>
        </p:txBody>
      </p:sp>
      <p:pic>
        <p:nvPicPr>
          <p:cNvPr id="15" name="Graphic 14" descr="Star with solid fill">
            <a:extLst>
              <a:ext uri="{FF2B5EF4-FFF2-40B4-BE49-F238E27FC236}">
                <a16:creationId xmlns:a16="http://schemas.microsoft.com/office/drawing/2014/main" id="{CF32AA43-B92F-B851-81B1-EB35A2F36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7442" y="54973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16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8886-B143-1E88-91A6-EBE61137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Black" panose="00000A00000000000000" pitchFamily="2" charset="0"/>
              </a:rPr>
              <a:t>BED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92978-05BB-8D65-483B-9C6D14055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ontserrat SemiBold" panose="00000700000000000000" pitchFamily="2" charset="0"/>
              </a:rPr>
              <a:t>No change in practice </a:t>
            </a:r>
            <a:r>
              <a:rPr lang="en-US" dirty="0">
                <a:latin typeface="Montserrat SemiBold" panose="00000700000000000000" pitchFamily="2" charset="0"/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latin typeface="Montserrat SemiBold" panose="00000700000000000000" pitchFamily="2" charset="0"/>
                <a:sym typeface="Wingdings" panose="05000000000000000000" pitchFamily="2" charset="2"/>
              </a:rPr>
              <a:t>Bed offers will still be given verbally to the referral source</a:t>
            </a:r>
          </a:p>
          <a:p>
            <a:r>
              <a:rPr lang="en-US" dirty="0">
                <a:latin typeface="Montserrat SemiBold" panose="00000700000000000000" pitchFamily="2" charset="0"/>
                <a:sym typeface="Wingdings" panose="05000000000000000000" pitchFamily="2" charset="2"/>
              </a:rPr>
              <a:t>OCEAN will track bed offers for administrative purposes only</a:t>
            </a:r>
            <a:endParaRPr lang="en-US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79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Black" panose="00000A00000000000000" pitchFamily="2" charset="0"/>
              </a:rPr>
              <a:t>UPDATING REFERRALS</a:t>
            </a:r>
          </a:p>
        </p:txBody>
      </p:sp>
      <p:graphicFrame>
        <p:nvGraphicFramePr>
          <p:cNvPr id="20" name="Content Placeholder 17">
            <a:extLst>
              <a:ext uri="{FF2B5EF4-FFF2-40B4-BE49-F238E27FC236}">
                <a16:creationId xmlns:a16="http://schemas.microsoft.com/office/drawing/2014/main" id="{E58066CE-8341-BA83-5A69-368A9B391C5C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00138923"/>
              </p:ext>
            </p:extLst>
          </p:nvPr>
        </p:nvGraphicFramePr>
        <p:xfrm>
          <a:off x="568164" y="1997132"/>
          <a:ext cx="6637308" cy="423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Table Placeholder 4">
            <a:extLst>
              <a:ext uri="{FF2B5EF4-FFF2-40B4-BE49-F238E27FC236}">
                <a16:creationId xmlns:a16="http://schemas.microsoft.com/office/drawing/2014/main" id="{AF20237F-5703-2878-D4D3-D36E2E5E9AA9}"/>
              </a:ext>
            </a:extLst>
          </p:cNvPr>
          <p:cNvPicPr>
            <a:picLocks noGrp="1" noChangeAspect="1"/>
          </p:cNvPicPr>
          <p:nvPr>
            <p:ph type="tbl" sz="quarter" idx="11"/>
          </p:nvPr>
        </p:nvPicPr>
        <p:blipFill>
          <a:blip r:embed="rId8"/>
          <a:stretch>
            <a:fillRect/>
          </a:stretch>
        </p:blipFill>
        <p:spPr>
          <a:xfrm>
            <a:off x="8081402" y="1814195"/>
            <a:ext cx="2207111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F5E91-615C-1E56-C3CE-2F10D290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>
                <a:latin typeface="Montserrat Black" panose="00000A00000000000000" pitchFamily="2" charset="0"/>
              </a:rPr>
              <a:t>ADDING DELEGATES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0313B6-BC4F-31D0-871A-305DFBA1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64" y="2388329"/>
            <a:ext cx="5559548" cy="34169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Montserrat SemiBold" panose="00000700000000000000" pitchFamily="2" charset="0"/>
              </a:rPr>
              <a:t>If you anticipate being away, you can add delegates to your account </a:t>
            </a:r>
          </a:p>
          <a:p>
            <a:r>
              <a:rPr lang="en-US" dirty="0">
                <a:latin typeface="Montserrat SemiBold" panose="00000700000000000000" pitchFamily="2" charset="0"/>
              </a:rPr>
              <a:t>From the </a:t>
            </a:r>
            <a:r>
              <a:rPr lang="en-US" dirty="0" err="1">
                <a:latin typeface="Montserrat SemiBold" panose="00000700000000000000" pitchFamily="2" charset="0"/>
              </a:rPr>
              <a:t>eReferrals</a:t>
            </a:r>
            <a:r>
              <a:rPr lang="en-US" dirty="0">
                <a:latin typeface="Montserrat SemiBold" panose="00000700000000000000" pitchFamily="2" charset="0"/>
              </a:rPr>
              <a:t> &amp; </a:t>
            </a:r>
            <a:r>
              <a:rPr lang="en-US" dirty="0" err="1">
                <a:latin typeface="Montserrat SemiBold" panose="00000700000000000000" pitchFamily="2" charset="0"/>
              </a:rPr>
              <a:t>eConsults</a:t>
            </a:r>
            <a:r>
              <a:rPr lang="en-US" dirty="0">
                <a:latin typeface="Montserrat SemiBold" panose="00000700000000000000" pitchFamily="2" charset="0"/>
              </a:rPr>
              <a:t> page, click on your name then “Delegates”</a:t>
            </a:r>
          </a:p>
          <a:p>
            <a:r>
              <a:rPr lang="en-US" dirty="0">
                <a:latin typeface="Montserrat SemiBold" panose="00000700000000000000" pitchFamily="2" charset="0"/>
              </a:rPr>
              <a:t>Click “Add Clinical Delegate” </a:t>
            </a:r>
          </a:p>
          <a:p>
            <a:r>
              <a:rPr lang="en-US" dirty="0">
                <a:latin typeface="Montserrat SemiBold" panose="00000700000000000000" pitchFamily="2" charset="0"/>
              </a:rPr>
              <a:t>Choose from the dropdown list of referral sources</a:t>
            </a:r>
          </a:p>
          <a:p>
            <a:endParaRPr lang="en-US" dirty="0">
              <a:latin typeface="Montserrat SemiBold" panose="00000700000000000000" pitchFamily="2" charset="0"/>
            </a:endParaRPr>
          </a:p>
          <a:p>
            <a:endParaRPr lang="en-US" dirty="0">
              <a:latin typeface="Montserrat SemiBold" panose="000007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BD012B8-FE81-A9FD-C23E-0437C30FF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3" r="1752" b="4907"/>
          <a:stretch/>
        </p:blipFill>
        <p:spPr>
          <a:xfrm>
            <a:off x="6734178" y="503038"/>
            <a:ext cx="4600572" cy="3397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6C504C-D5FF-FACA-1EE9-1D984175FA77}"/>
              </a:ext>
            </a:extLst>
          </p:cNvPr>
          <p:cNvSpPr/>
          <p:nvPr/>
        </p:nvSpPr>
        <p:spPr>
          <a:xfrm>
            <a:off x="6734178" y="2645664"/>
            <a:ext cx="847721" cy="33337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0848A3-C97D-4559-287C-66F8FFA2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188" y="4189762"/>
            <a:ext cx="38576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8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4B9BBE-FA0B-364A-930D-DF383BEF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96" y="2461833"/>
            <a:ext cx="10213200" cy="1112836"/>
          </a:xfrm>
        </p:spPr>
        <p:txBody>
          <a:bodyPr/>
          <a:lstStyle/>
          <a:p>
            <a:pPr algn="ctr"/>
            <a:r>
              <a:rPr lang="en-US" dirty="0">
                <a:latin typeface="Montserrat Black" panose="00000A00000000000000" pitchFamily="2" charset="0"/>
              </a:rPr>
              <a:t>DEMO </a:t>
            </a:r>
          </a:p>
        </p:txBody>
      </p:sp>
    </p:spTree>
    <p:extLst>
      <p:ext uri="{BB962C8B-B14F-4D97-AF65-F5344CB8AC3E}">
        <p14:creationId xmlns:p14="http://schemas.microsoft.com/office/powerpoint/2010/main" val="40278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84D5BF-3533-969D-ABAA-901C66E9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Black" panose="00000A00000000000000" pitchFamily="2" charset="0"/>
              </a:rPr>
              <a:t>WHAT DO I NEED TO DO NOW?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AE4641-EF8B-CD95-4151-E7D549B0D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Montserrat SemiBold" panose="00000700000000000000" pitchFamily="2" charset="0"/>
              </a:rPr>
              <a:t>Ensure you know who your site admin 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Montserrat SemiBold" panose="00000700000000000000" pitchFamily="2" charset="0"/>
              </a:rPr>
              <a:t>Create an OCEAN account once you get the invitation</a:t>
            </a:r>
          </a:p>
          <a:p>
            <a:pPr lvl="2"/>
            <a:r>
              <a:rPr lang="en-US" i="1" dirty="0">
                <a:latin typeface="Montserrat SemiBold" panose="00000700000000000000" pitchFamily="2" charset="0"/>
              </a:rPr>
              <a:t>If you already have an account from a previous employer, you will need to create a new account with your current email address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Montserrat SemiBold" panose="00000700000000000000" pitchFamily="2" charset="0"/>
              </a:rPr>
              <a:t>Ensure you can log 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Montserrat SemiBold" panose="00000700000000000000" pitchFamily="2" charset="0"/>
              </a:rPr>
              <a:t>Familiarize yourself with the website</a:t>
            </a:r>
          </a:p>
          <a:p>
            <a:pPr lvl="2"/>
            <a:r>
              <a:rPr lang="en-US" dirty="0">
                <a:latin typeface="Montserrat SemiBold" panose="00000700000000000000" pitchFamily="2" charset="0"/>
              </a:rPr>
              <a:t>Add your </a:t>
            </a:r>
            <a:r>
              <a:rPr lang="en-US" dirty="0" err="1">
                <a:latin typeface="Montserrat SemiBold" panose="00000700000000000000" pitchFamily="2" charset="0"/>
              </a:rPr>
              <a:t>favourite</a:t>
            </a:r>
            <a:r>
              <a:rPr lang="en-US" dirty="0">
                <a:latin typeface="Montserrat SemiBold" panose="00000700000000000000" pitchFamily="2" charset="0"/>
              </a:rPr>
              <a:t> referral sites</a:t>
            </a:r>
          </a:p>
          <a:p>
            <a:pPr lvl="2"/>
            <a:r>
              <a:rPr lang="en-US" dirty="0">
                <a:latin typeface="Montserrat SemiBold" panose="00000700000000000000" pitchFamily="2" charset="0"/>
              </a:rPr>
              <a:t>Check out the </a:t>
            </a:r>
            <a:r>
              <a:rPr lang="en-US" dirty="0" err="1">
                <a:latin typeface="Montserrat SemiBold" panose="00000700000000000000" pitchFamily="2" charset="0"/>
              </a:rPr>
              <a:t>eReferrals</a:t>
            </a:r>
            <a:endParaRPr lang="en-US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60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7900A-321E-9B5B-1413-B314F2F3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87" y="395288"/>
            <a:ext cx="6317998" cy="1120439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3200" kern="1200" cap="none" spc="0" baseline="0" dirty="0">
                <a:solidFill>
                  <a:schemeClr val="tx1"/>
                </a:solidFill>
                <a:latin typeface="Montserrat Black" panose="00000A00000000000000" pitchFamily="2" charset="0"/>
              </a:rPr>
              <a:t>WHAT IF I </a:t>
            </a:r>
            <a:r>
              <a:rPr lang="en-US" sz="3200" kern="1200" cap="none" spc="0" baseline="0">
                <a:solidFill>
                  <a:schemeClr val="tx1"/>
                </a:solidFill>
                <a:latin typeface="Montserrat Black" panose="00000A00000000000000" pitchFamily="2" charset="0"/>
              </a:rPr>
              <a:t>HAVE QUESTIONS?</a:t>
            </a:r>
            <a:endParaRPr lang="en-US" sz="3200" kern="1200" cap="none" spc="0" baseline="0" dirty="0">
              <a:solidFill>
                <a:schemeClr val="tx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4" name="Picture 13" descr="A calculus formula">
            <a:extLst>
              <a:ext uri="{FF2B5EF4-FFF2-40B4-BE49-F238E27FC236}">
                <a16:creationId xmlns:a16="http://schemas.microsoft.com/office/drawing/2014/main" id="{70CDF0A4-25C2-2C69-860A-F90637C8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74" r="34217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2B37-52D4-0A96-B878-D66F7270595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49486" y="2093977"/>
            <a:ext cx="7921690" cy="4471414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en-US" sz="2900" b="1" u="sng" dirty="0">
                <a:latin typeface="Montserrat SemiBold" panose="00000700000000000000" pitchFamily="2" charset="0"/>
              </a:rPr>
              <a:t>Ocean – General Inquiries:</a:t>
            </a:r>
          </a:p>
          <a:p>
            <a:pPr>
              <a:lnSpc>
                <a:spcPct val="140000"/>
              </a:lnSpc>
            </a:pPr>
            <a:r>
              <a:rPr lang="en-US" sz="2200" dirty="0">
                <a:latin typeface="Montserrat SemiBold" panose="00000700000000000000" pitchFamily="2" charset="0"/>
              </a:rPr>
              <a:t>Regional Subacute Coordinated Access:  Becky Sottana, </a:t>
            </a:r>
            <a:r>
              <a:rPr lang="en-US" sz="2200" dirty="0">
                <a:latin typeface="Montserrat SemiBold" panose="00000700000000000000" pitchFamily="2" charset="0"/>
                <a:hlinkClick r:id="rId4"/>
              </a:rPr>
              <a:t>becsottana@toh.ca</a:t>
            </a:r>
            <a:endParaRPr lang="en-US" sz="2200" dirty="0">
              <a:latin typeface="Montserrat SemiBold" panose="00000700000000000000" pitchFamily="2" charset="0"/>
            </a:endParaRPr>
          </a:p>
          <a:p>
            <a:pPr>
              <a:lnSpc>
                <a:spcPct val="140000"/>
              </a:lnSpc>
            </a:pPr>
            <a:r>
              <a:rPr lang="en-US" sz="2200" dirty="0">
                <a:latin typeface="Montserrat SemiBold" panose="00000700000000000000" pitchFamily="2" charset="0"/>
              </a:rPr>
              <a:t>Bruyère Health – Admissions, 613-562-6262 ext. 4000</a:t>
            </a:r>
          </a:p>
          <a:p>
            <a:pPr>
              <a:lnSpc>
                <a:spcPct val="140000"/>
              </a:lnSpc>
            </a:pPr>
            <a:endParaRPr lang="en-US" sz="2200" dirty="0">
              <a:latin typeface="Montserrat SemiBold" panose="00000700000000000000" pitchFamily="2" charset="0"/>
            </a:endParaRPr>
          </a:p>
          <a:p>
            <a:pPr>
              <a:lnSpc>
                <a:spcPct val="140000"/>
              </a:lnSpc>
            </a:pPr>
            <a:r>
              <a:rPr lang="en-US" sz="2900" b="1" u="sng" dirty="0">
                <a:latin typeface="Montserrat SemiBold" panose="00000700000000000000" pitchFamily="2" charset="0"/>
              </a:rPr>
              <a:t>Clinical Questions:</a:t>
            </a:r>
          </a:p>
          <a:p>
            <a:pPr>
              <a:lnSpc>
                <a:spcPct val="140000"/>
              </a:lnSpc>
            </a:pPr>
            <a:r>
              <a:rPr lang="en-US" sz="2200" dirty="0">
                <a:latin typeface="Montserrat SemiBold" panose="00000700000000000000" pitchFamily="2" charset="0"/>
              </a:rPr>
              <a:t>Hospice-Palliative Care Central Referral and Triage: 613-562-6262 ext. 1688</a:t>
            </a:r>
          </a:p>
          <a:p>
            <a:pPr>
              <a:lnSpc>
                <a:spcPct val="140000"/>
              </a:lnSpc>
            </a:pPr>
            <a:r>
              <a:rPr lang="en-US" sz="2200" dirty="0">
                <a:latin typeface="Montserrat SemiBold" panose="00000700000000000000" pitchFamily="2" charset="0"/>
              </a:rPr>
              <a:t>Bruyère Inpatient Hospital Programs: 613-562-6262 ext. 1446</a:t>
            </a:r>
          </a:p>
          <a:p>
            <a:pPr>
              <a:lnSpc>
                <a:spcPct val="140000"/>
              </a:lnSpc>
            </a:pPr>
            <a:r>
              <a:rPr lang="en-US" sz="2200" dirty="0">
                <a:latin typeface="Montserrat SemiBold" panose="00000700000000000000" pitchFamily="2" charset="0"/>
              </a:rPr>
              <a:t>The Ottawa Hospital, Rehabilitation Centre: </a:t>
            </a:r>
            <a:r>
              <a:rPr lang="en-US" sz="2200" dirty="0">
                <a:latin typeface="Montserrat SemiBold" panose="00000700000000000000" pitchFamily="2" charset="0"/>
                <a:hlinkClick r:id="rId5"/>
              </a:rPr>
              <a:t>generalrehab@toh.ca</a:t>
            </a:r>
            <a:endParaRPr lang="en-US" sz="2200" dirty="0">
              <a:latin typeface="Montserrat SemiBold" panose="00000700000000000000" pitchFamily="2" charset="0"/>
            </a:endParaRPr>
          </a:p>
          <a:p>
            <a:pPr>
              <a:lnSpc>
                <a:spcPct val="140000"/>
              </a:lnSpc>
            </a:pPr>
            <a:endParaRPr lang="en-US" sz="2200" dirty="0">
              <a:latin typeface="Montserrat SemiBold" panose="00000700000000000000" pitchFamily="2" charset="0"/>
            </a:endParaRPr>
          </a:p>
          <a:p>
            <a:pPr>
              <a:lnSpc>
                <a:spcPct val="140000"/>
              </a:lnSpc>
            </a:pPr>
            <a:r>
              <a:rPr lang="en-US" sz="2900" b="1" u="sng" dirty="0">
                <a:latin typeface="Montserrat SemiBold" panose="00000700000000000000" pitchFamily="2" charset="0"/>
              </a:rPr>
              <a:t>Ocean -  Technical Issues:</a:t>
            </a:r>
          </a:p>
          <a:p>
            <a:pPr>
              <a:lnSpc>
                <a:spcPct val="140000"/>
              </a:lnSpc>
            </a:pPr>
            <a:r>
              <a:rPr lang="en-US" sz="2000" dirty="0">
                <a:latin typeface="Montserrat SemiBold" panose="00000700000000000000" pitchFamily="2" charset="0"/>
              </a:rPr>
              <a:t>contact@ereferralontarioeast.ca</a:t>
            </a:r>
            <a:r>
              <a:rPr lang="en-US" sz="2200" dirty="0">
                <a:latin typeface="Montserrat SemiBold" panose="00000700000000000000" pitchFamily="2" charset="0"/>
              </a:rPr>
              <a:t>	</a:t>
            </a:r>
            <a:endParaRPr lang="en-US" sz="1100" dirty="0">
              <a:latin typeface="Montserrat SemiBold" panose="000007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3BE7910-78AD-FEBC-D214-FF46990B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generalrehab@toh.ca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kern="1200" cap="none" spc="0" baseline="0" dirty="0">
                <a:solidFill>
                  <a:schemeClr val="tx1"/>
                </a:solidFill>
                <a:latin typeface="Montserrat Black" panose="00000A00000000000000" pitchFamily="2" charset="0"/>
              </a:rPr>
              <a:t>WHY OCEAN?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Picture Placeholder 2">
            <a:extLst>
              <a:ext uri="{FF2B5EF4-FFF2-40B4-BE49-F238E27FC236}">
                <a16:creationId xmlns:a16="http://schemas.microsoft.com/office/drawing/2014/main" id="{E5F5DB90-9EAC-F0C6-2F34-90076ABF1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006741"/>
              </p:ext>
            </p:extLst>
          </p:nvPr>
        </p:nvGraphicFramePr>
        <p:xfrm>
          <a:off x="5916169" y="531814"/>
          <a:ext cx="5734838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60DBF-604D-80B5-0449-9C91BE52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836352"/>
          </a:xfrm>
        </p:spPr>
        <p:txBody>
          <a:bodyPr/>
          <a:lstStyle/>
          <a:p>
            <a:r>
              <a:rPr lang="en-US" dirty="0">
                <a:latin typeface="Montserrat Black" panose="00000A00000000000000" pitchFamily="2" charset="0"/>
              </a:rPr>
              <a:t>SETTING UP OCEAN ACCOUNTS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F50BC0-F614-8BE6-69CF-FEDB2E6B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2B5A92-0C00-5CAE-1E47-FC0ED01F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454421"/>
              </p:ext>
            </p:extLst>
          </p:nvPr>
        </p:nvGraphicFramePr>
        <p:xfrm>
          <a:off x="746449" y="1324947"/>
          <a:ext cx="10674219" cy="504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E9C85C-4616-6007-CD0A-B9A0738495F9}"/>
              </a:ext>
            </a:extLst>
          </p:cNvPr>
          <p:cNvSpPr txBox="1"/>
          <p:nvPr/>
        </p:nvSpPr>
        <p:spPr>
          <a:xfrm>
            <a:off x="2687216" y="5812971"/>
            <a:ext cx="6960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your site has not yet identified a Site Admin – please contact Becky to up  setup a time to meet before Nov 27</a:t>
            </a:r>
            <a:r>
              <a:rPr lang="en-US" b="1" baseline="30000" dirty="0"/>
              <a:t>th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152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5BC67-D7CB-027E-045F-7B8450E0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536575"/>
            <a:ext cx="4078800" cy="1453003"/>
          </a:xfrm>
        </p:spPr>
        <p:txBody>
          <a:bodyPr wrap="square" anchor="b">
            <a:normAutofit fontScale="90000"/>
          </a:bodyPr>
          <a:lstStyle/>
          <a:p>
            <a:pPr algn="ctr"/>
            <a:r>
              <a:rPr lang="en-US" dirty="0">
                <a:latin typeface="Montserrat Black" panose="00000A00000000000000" pitchFamily="2" charset="0"/>
              </a:rPr>
              <a:t>ACCEPTING YOUR INVITATION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D745DA-D03E-47A2-9936-01C39D51A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594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39079-54AF-EAD6-9091-05AB6DF5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00" y="2877018"/>
            <a:ext cx="4078800" cy="29014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0" i="0" u="none" strike="noStrike" baseline="0" dirty="0">
                <a:latin typeface="Montserrat SemiBold" panose="00000700000000000000" pitchFamily="2" charset="0"/>
              </a:rPr>
              <a:t>Your site admin will invite you to Ocean; after being invited, you will receive an email with instructions for joining Ocean. </a:t>
            </a:r>
          </a:p>
          <a:p>
            <a:pPr marL="342900" indent="-342900">
              <a:buAutoNum type="arabicPeriod"/>
            </a:pPr>
            <a:r>
              <a:rPr lang="en-US" b="0" i="0" u="none" strike="noStrike" baseline="0" dirty="0">
                <a:latin typeface="Montserrat SemiBold" panose="00000700000000000000" pitchFamily="2" charset="0"/>
              </a:rPr>
              <a:t>Select the “Join Ocean” button within your invitation email. </a:t>
            </a:r>
          </a:p>
          <a:p>
            <a:pPr marL="342900" indent="-342900">
              <a:buAutoNum type="arabicPeriod"/>
            </a:pPr>
            <a:endParaRPr lang="en-US" dirty="0">
              <a:latin typeface="Montserrat SemiBold" panose="00000700000000000000" pitchFamily="2" charset="0"/>
            </a:endParaRPr>
          </a:p>
          <a:p>
            <a:pPr marL="342900" indent="-342900">
              <a:buAutoNum type="arabicPeriod"/>
            </a:pPr>
            <a:endParaRPr lang="en-US" b="0" i="0" u="none" strike="noStrike" baseline="0" dirty="0">
              <a:latin typeface="Montserrat SemiBold" panose="00000700000000000000" pitchFamily="2" charset="0"/>
            </a:endParaRPr>
          </a:p>
          <a:p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A6F56-5B66-4656-B01E-938834D6A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Picture 4" descr="A screenshot of a email&#10;&#10;Description automatically generated">
            <a:extLst>
              <a:ext uri="{FF2B5EF4-FFF2-40B4-BE49-F238E27FC236}">
                <a16:creationId xmlns:a16="http://schemas.microsoft.com/office/drawing/2014/main" id="{7963F42C-6D57-AFB0-4497-9EEB4724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127" y="1052727"/>
            <a:ext cx="4999885" cy="47498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679B88-0724-E985-F273-7774FC720F23}"/>
              </a:ext>
            </a:extLst>
          </p:cNvPr>
          <p:cNvSpPr/>
          <p:nvPr/>
        </p:nvSpPr>
        <p:spPr>
          <a:xfrm>
            <a:off x="10423017" y="1761744"/>
            <a:ext cx="1047750" cy="198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343B5-38EF-7A23-21A3-14A699167B0E}"/>
              </a:ext>
            </a:extLst>
          </p:cNvPr>
          <p:cNvSpPr/>
          <p:nvPr/>
        </p:nvSpPr>
        <p:spPr>
          <a:xfrm>
            <a:off x="6851142" y="1956808"/>
            <a:ext cx="1047750" cy="198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536575"/>
            <a:ext cx="4078800" cy="1453003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3200" kern="1200" cap="none" spc="0" baseline="0" dirty="0">
                <a:solidFill>
                  <a:schemeClr val="tx1"/>
                </a:solidFill>
                <a:latin typeface="Montserrat Black" panose="00000A00000000000000" pitchFamily="2" charset="0"/>
              </a:rPr>
              <a:t>HOW DO I GET AN ACCOUNT?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D745DA-D03E-47A2-9936-01C39D51A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594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93FE6D-2063-B938-0F1F-1239E495DD4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1927" y="2659225"/>
            <a:ext cx="5635689" cy="3834881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Montserrat SemiBold" panose="00000700000000000000" pitchFamily="2" charset="0"/>
              </a:rPr>
              <a:t>Using the invite your site administrator has sent, click link and follow instructions</a:t>
            </a:r>
          </a:p>
          <a:p>
            <a:pPr marL="285750" indent="-2857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>
                <a:latin typeface="Montserrat SemiBold" panose="00000700000000000000" pitchFamily="2" charset="0"/>
              </a:rPr>
              <a:t>Part 1</a:t>
            </a:r>
            <a:r>
              <a:rPr lang="en-US" sz="1400" dirty="0">
                <a:latin typeface="Montserrat SemiBold" panose="00000700000000000000" pitchFamily="2" charset="0"/>
              </a:rPr>
              <a:t>: complete all the fields. Your password </a:t>
            </a:r>
            <a:r>
              <a:rPr lang="en-US" sz="1400" u="sng" dirty="0">
                <a:latin typeface="Montserrat SemiBold" panose="00000700000000000000" pitchFamily="2" charset="0"/>
              </a:rPr>
              <a:t>must</a:t>
            </a:r>
            <a:r>
              <a:rPr lang="en-US" sz="1400" dirty="0">
                <a:latin typeface="Montserrat SemiBold" panose="00000700000000000000" pitchFamily="2" charset="0"/>
              </a:rPr>
              <a:t> be a minimum of 12 characters, 1 uppercase, 1 lower case, 1 number and 1 special character</a:t>
            </a:r>
          </a:p>
          <a:p>
            <a:pPr marL="285750" indent="-2857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>
                <a:latin typeface="Montserrat SemiBold" panose="00000700000000000000" pitchFamily="2" charset="0"/>
              </a:rPr>
              <a:t>Part 2: </a:t>
            </a:r>
            <a:r>
              <a:rPr lang="en-US" sz="1400" dirty="0">
                <a:latin typeface="Montserrat SemiBold" panose="00000700000000000000" pitchFamily="2" charset="0"/>
              </a:rPr>
              <a:t>Click Ocean Provider Network</a:t>
            </a:r>
          </a:p>
          <a:p>
            <a:pPr marL="285750" indent="-2857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>
                <a:latin typeface="Montserrat SemiBold" panose="00000700000000000000" pitchFamily="2" charset="0"/>
              </a:rPr>
              <a:t>Part 3: </a:t>
            </a:r>
            <a:r>
              <a:rPr lang="en-US" sz="1400" dirty="0">
                <a:latin typeface="Montserrat SemiBold" panose="00000700000000000000" pitchFamily="2" charset="0"/>
              </a:rPr>
              <a:t>Complete the fields as shown</a:t>
            </a:r>
            <a:endParaRPr lang="en-US" sz="1400" b="1" dirty="0">
              <a:latin typeface="Montserrat SemiBold" panose="00000700000000000000" pitchFamily="2" charset="0"/>
            </a:endParaRPr>
          </a:p>
          <a:p>
            <a:pPr marL="285750" indent="-2857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Montserrat SemiBold" panose="00000700000000000000" pitchFamily="2" charset="0"/>
              </a:rPr>
              <a:t>Sign Up</a:t>
            </a:r>
          </a:p>
          <a:p>
            <a:pPr marL="285750" indent="-2857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Montserrat SemiBold" panose="00000700000000000000" pitchFamily="2" charset="0"/>
              </a:rPr>
              <a:t>You will receive a verification email to verify your email address – you must do that prior to signing in for the first time</a:t>
            </a:r>
          </a:p>
          <a:p>
            <a:pPr marL="398463" indent="-2857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Montserrat SemiBold" panose="00000700000000000000" pitchFamily="2" charset="0"/>
            </a:endParaRPr>
          </a:p>
          <a:p>
            <a:pPr marL="398463" indent="-2857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Montserrat SemiBold" panose="00000700000000000000" pitchFamily="2" charset="0"/>
            </a:endParaRPr>
          </a:p>
          <a:p>
            <a:pPr marL="398463" indent="-2857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Montserrat SemiBold" panose="00000700000000000000" pitchFamily="2" charset="0"/>
            </a:endParaRPr>
          </a:p>
          <a:p>
            <a:pPr>
              <a:lnSpc>
                <a:spcPct val="140000"/>
              </a:lnSpc>
            </a:pPr>
            <a:endParaRPr lang="en-US" sz="1400" dirty="0">
              <a:latin typeface="Montserrat SemiBold" panose="000007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5A6F56-5B66-4656-B01E-938834D6A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00BC2-31E3-A9BB-D2DA-FF61F058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127" y="1346470"/>
            <a:ext cx="4999885" cy="416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2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E9A61-B94D-D6B4-D9A0-77281734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423382"/>
            <a:ext cx="4078800" cy="156966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>
                <a:latin typeface="Montserrat Black" panose="00000A00000000000000" pitchFamily="2" charset="0"/>
              </a:rPr>
              <a:t>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AFC54-2E70-B8AF-A623-E361D82F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2361601"/>
            <a:ext cx="5523722" cy="34169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ontserrat SemiBold" panose="00000700000000000000" pitchFamily="2" charset="0"/>
              </a:rPr>
              <a:t>Users will need to change a few settings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1700" b="0" i="0" u="none" strike="noStrike" baseline="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ontserrat SemiBold" panose="00000700000000000000" pitchFamily="2" charset="0"/>
              </a:rPr>
              <a:t>Once logged in, click on your name, then User Settings, My Account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US" sz="1700" dirty="0">
              <a:solidFill>
                <a:schemeClr val="tx1">
                  <a:lumMod val="95000"/>
                  <a:lumOff val="5000"/>
                  <a:alpha val="60000"/>
                </a:schemeClr>
              </a:solidFill>
              <a:latin typeface="Montserrat SemiBold" panose="00000700000000000000" pitchFamily="2" charset="0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1700" b="0" i="0" u="none" strike="noStrike" baseline="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ontserrat SemiBold" panose="00000700000000000000" pitchFamily="2" charset="0"/>
              </a:rPr>
              <a:t>Add your email address in the “Referral Notification Email” section – you will receive notifications that there is a new instant message for you to review. </a:t>
            </a:r>
          </a:p>
          <a:p>
            <a:pPr>
              <a:lnSpc>
                <a:spcPct val="140000"/>
              </a:lnSpc>
            </a:pPr>
            <a:endParaRPr lang="en-US" sz="1700" dirty="0">
              <a:latin typeface="Montserrat SemiBold" panose="000007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2728F14-8C42-5667-1FC0-BF3808020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767" y="2361601"/>
            <a:ext cx="4396034" cy="3956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B6FC0-D7DC-766E-3F8A-F09158DFA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24" y="235735"/>
            <a:ext cx="4996212" cy="19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2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A6560-0FBC-91B1-B811-9DC6ADAC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423382"/>
            <a:ext cx="4078800" cy="156966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>
                <a:latin typeface="Montserrat Black" panose="00000A00000000000000" pitchFamily="2" charset="0"/>
              </a:rPr>
              <a:t>Settings Cont’d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AC296E-E7E6-FF01-C77C-6BA40FA9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17" y="2324051"/>
            <a:ext cx="3896167" cy="1746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6AA4-FE08-741F-F123-9D570FF96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99" y="2361601"/>
            <a:ext cx="4822957" cy="34169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700" b="0" i="0" u="none" strike="noStrike" baseline="0" dirty="0">
                <a:latin typeface="Montserrat SemiBold" panose="00000700000000000000" pitchFamily="2" charset="0"/>
              </a:rPr>
              <a:t>Under Edit Clinical Contact Information tab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b="0" i="0" u="none" strike="noStrike" baseline="0" dirty="0">
                <a:latin typeface="Montserrat SemiBold" panose="00000700000000000000" pitchFamily="2" charset="0"/>
              </a:rPr>
              <a:t>Add </a:t>
            </a:r>
            <a:r>
              <a:rPr lang="en-US" sz="1700" dirty="0">
                <a:latin typeface="Montserrat SemiBold" panose="00000700000000000000" pitchFamily="2" charset="0"/>
              </a:rPr>
              <a:t>6 </a:t>
            </a:r>
            <a:r>
              <a:rPr lang="en-US" sz="1700" b="0" i="0" u="none" strike="noStrike" baseline="0" dirty="0">
                <a:latin typeface="Montserrat SemiBold" panose="00000700000000000000" pitchFamily="2" charset="0"/>
              </a:rPr>
              <a:t>dashes (-)under Billing# and 5 dashes (-) under Professional 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b="0" i="0" u="none" strike="noStrike" baseline="0" dirty="0">
                <a:latin typeface="Montserrat SemiBold" panose="00000700000000000000" pitchFamily="2" charset="0"/>
              </a:rPr>
              <a:t>Add Clinic Location</a:t>
            </a:r>
            <a:endParaRPr lang="en-US" sz="1700" dirty="0">
              <a:latin typeface="Montserrat SemiBold" panose="000007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C061E-071F-6F3E-D823-3DE88059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17" y="4403850"/>
            <a:ext cx="3912722" cy="174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67370-5499-A811-D80B-15FCE002E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17" y="708150"/>
            <a:ext cx="4996800" cy="11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7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8111B-780A-1BB4-DB7C-49453336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540001"/>
            <a:ext cx="9824180" cy="1690016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Montserrat Black" panose="00000A00000000000000" pitchFamily="2" charset="0"/>
              </a:rPr>
              <a:t>WHAT DOES OCEAN LOOK LIKE WHEN I LOG ON?</a:t>
            </a:r>
            <a:br>
              <a:rPr lang="en-US" sz="2800" dirty="0">
                <a:latin typeface="Montserrat Black" panose="00000A00000000000000" pitchFamily="2" charset="0"/>
              </a:rPr>
            </a:br>
            <a:r>
              <a:rPr lang="en-US" sz="2800" dirty="0">
                <a:latin typeface="Montserrat Black" panose="00000A00000000000000" pitchFamily="2" charset="0"/>
              </a:rPr>
              <a:t>“Healthmap”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161AC6E-7171-9EAF-1B5B-2B165445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90" b="22135"/>
          <a:stretch/>
        </p:blipFill>
        <p:spPr>
          <a:xfrm>
            <a:off x="20" y="3429000"/>
            <a:ext cx="121919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39143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FEDA63D-DE73-4ED5-BDF0-D3D9FD35E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954E08-A2C8-44D4-BABF-5531D0DF1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AE25C0-66E9-4E74-9814-75E5D2A6CA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{09E286BA-ECC6-4B6F-ACE4-AFCE47765703}tf11158769_win32</Template>
  <TotalTime>5201</TotalTime>
  <Words>1481</Words>
  <Application>Microsoft Office PowerPoint</Application>
  <PresentationFormat>Widescreen</PresentationFormat>
  <Paragraphs>201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Avenir Next LT Pro</vt:lpstr>
      <vt:lpstr>Calibri</vt:lpstr>
      <vt:lpstr>Goudy Old Style</vt:lpstr>
      <vt:lpstr>Montserrat Black</vt:lpstr>
      <vt:lpstr>Montserrat SemiBold</vt:lpstr>
      <vt:lpstr>Wingdings</vt:lpstr>
      <vt:lpstr>FrostyVTI</vt:lpstr>
      <vt:lpstr>OCEAN e-Referrals </vt:lpstr>
      <vt:lpstr>WHY OCEAN?</vt:lpstr>
      <vt:lpstr>WHY OCEAN?</vt:lpstr>
      <vt:lpstr>SETTING UP OCEAN ACCOUNTS</vt:lpstr>
      <vt:lpstr>ACCEPTING YOUR INVITATION</vt:lpstr>
      <vt:lpstr>HOW DO I GET AN ACCOUNT?</vt:lpstr>
      <vt:lpstr>Settings</vt:lpstr>
      <vt:lpstr>Settings Cont’d</vt:lpstr>
      <vt:lpstr>WHAT DOES OCEAN LOOK LIKE WHEN I LOG ON? “Healthmap”</vt:lpstr>
      <vt:lpstr>WHAT PROGRAMS CAN I REFER TO?</vt:lpstr>
      <vt:lpstr>PROGRAMS</vt:lpstr>
      <vt:lpstr>ADDING FAVOURITE REFERRAL SITES</vt:lpstr>
      <vt:lpstr>  HOW DO I COMPLETE A REFERRAL</vt:lpstr>
      <vt:lpstr>HOW TO COMPLETE THE REFERRAL</vt:lpstr>
      <vt:lpstr>PowerPoint Presentation</vt:lpstr>
      <vt:lpstr>PowerPoint Presentation</vt:lpstr>
      <vt:lpstr>WHAT DOES OCEAN LOOK LIKE WHEN I LOG ON? “eREFERRALS”</vt:lpstr>
      <vt:lpstr>SWITCHING BETWEEN eReferrals and the Healthmap </vt:lpstr>
      <vt:lpstr>FOLDERS</vt:lpstr>
      <vt:lpstr>WHERE ARE MY SENT REFERRALS?</vt:lpstr>
      <vt:lpstr>INSTANT MESSAGING: WHERE DO I FIND RESPONSES?</vt:lpstr>
      <vt:lpstr>BED OFFERS</vt:lpstr>
      <vt:lpstr>UPDATING REFERRALS</vt:lpstr>
      <vt:lpstr>ADDING DELEGATES</vt:lpstr>
      <vt:lpstr>DEMO </vt:lpstr>
      <vt:lpstr>WHAT DO I NEED TO DO NOW?</vt:lpstr>
      <vt:lpstr>WHAT IF I HAVE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Becky Sottana</dc:creator>
  <cp:lastModifiedBy>Caitlin Gagné</cp:lastModifiedBy>
  <cp:revision>35</cp:revision>
  <dcterms:created xsi:type="dcterms:W3CDTF">2024-09-12T12:10:13Z</dcterms:created>
  <dcterms:modified xsi:type="dcterms:W3CDTF">2024-12-06T14:34:31Z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